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 id="2147483670" r:id="rId2"/>
    <p:sldMasterId id="2147483672" r:id="rId3"/>
    <p:sldMasterId id="2147483677" r:id="rId4"/>
  </p:sldMasterIdLst>
  <p:notesMasterIdLst>
    <p:notesMasterId r:id="rId18"/>
  </p:notesMasterIdLst>
  <p:sldIdLst>
    <p:sldId id="379" r:id="rId5"/>
    <p:sldId id="374" r:id="rId6"/>
    <p:sldId id="376" r:id="rId7"/>
    <p:sldId id="371" r:id="rId8"/>
    <p:sldId id="373" r:id="rId9"/>
    <p:sldId id="377" r:id="rId10"/>
    <p:sldId id="380" r:id="rId11"/>
    <p:sldId id="372" r:id="rId12"/>
    <p:sldId id="378" r:id="rId13"/>
    <p:sldId id="370" r:id="rId14"/>
    <p:sldId id="365" r:id="rId15"/>
    <p:sldId id="367" r:id="rId16"/>
    <p:sldId id="366" r:id="rId1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Kawaguchi Masanori／川口　雅典／AI" initials="KM" lastIdx="1" clrIdx="0">
    <p:extLst>
      <p:ext uri="{19B8F6BF-5375-455C-9EA6-DF929625EA0E}">
        <p15:presenceInfo xmlns:p15="http://schemas.microsoft.com/office/powerpoint/2012/main" xmlns="" userId="S-1-5-21-2342985740-1014416105-2952744176-10717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596AE"/>
    <a:srgbClr val="064885"/>
    <a:srgbClr val="0595AE"/>
    <a:srgbClr val="E6E6E6"/>
    <a:srgbClr val="001A72"/>
    <a:srgbClr val="057CA1"/>
    <a:srgbClr val="05568F"/>
    <a:srgbClr val="064077"/>
    <a:srgbClr val="0589A8"/>
    <a:srgbClr val="0663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0A3EC4-B2A8-4085-91D5-49FD32E22B11}" v="8" dt="2023-11-12T22:16:24.064"/>
    <p1510:client id="{9ACD3468-74DD-46F4-AB1F-DB8F7E2A4E69}" v="790" dt="2023-11-12T22:42:50.616"/>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941" autoAdjust="0"/>
    <p:restoredTop sz="94660"/>
  </p:normalViewPr>
  <p:slideViewPr>
    <p:cSldViewPr snapToGrid="0">
      <p:cViewPr>
        <p:scale>
          <a:sx n="87" d="100"/>
          <a:sy n="87" d="100"/>
        </p:scale>
        <p:origin x="-1264" y="-9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commentAuthors" Target="commentAuthor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27" Type="http://schemas.microsoft.com/office/2016/11/relationships/changesInfo" Target="changesInfos/changesInfo1.xml"/><Relationship Id="rId28" Type="http://schemas.microsoft.com/office/2015/10/relationships/revisionInfo" Target="revisionInfo.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saoka Yuki／笹岡　優樹／AI" userId="S::1082794-z100@jp-global.aisingroup.com::10aa2f99-2fc4-4ee3-974a-1c6eaa9ea25f" providerId="AD" clId="Web-{230A3EC4-B2A8-4085-91D5-49FD32E22B11}"/>
    <pc:docChg chg="modSld">
      <pc:chgData name="Sasaoka Yuki／笹岡　優樹／AI" userId="S::1082794-z100@jp-global.aisingroup.com::10aa2f99-2fc4-4ee3-974a-1c6eaa9ea25f" providerId="AD" clId="Web-{230A3EC4-B2A8-4085-91D5-49FD32E22B11}" dt="2023-11-12T22:16:24.064" v="6"/>
      <pc:docMkLst>
        <pc:docMk/>
      </pc:docMkLst>
      <pc:sldChg chg="addSp delSp modSp">
        <pc:chgData name="Sasaoka Yuki／笹岡　優樹／AI" userId="S::1082794-z100@jp-global.aisingroup.com::10aa2f99-2fc4-4ee3-974a-1c6eaa9ea25f" providerId="AD" clId="Web-{230A3EC4-B2A8-4085-91D5-49FD32E22B11}" dt="2023-11-12T22:16:24.064" v="6"/>
        <pc:sldMkLst>
          <pc:docMk/>
          <pc:sldMk cId="182604191" sldId="356"/>
        </pc:sldMkLst>
        <pc:spChg chg="mod">
          <ac:chgData name="Sasaoka Yuki／笹岡　優樹／AI" userId="S::1082794-z100@jp-global.aisingroup.com::10aa2f99-2fc4-4ee3-974a-1c6eaa9ea25f" providerId="AD" clId="Web-{230A3EC4-B2A8-4085-91D5-49FD32E22B11}" dt="2023-11-12T22:16:10.830" v="3" actId="20577"/>
          <ac:spMkLst>
            <pc:docMk/>
            <pc:sldMk cId="182604191" sldId="356"/>
            <ac:spMk id="3" creationId="{7A776897-8FE2-41E8-BADF-1CA403EF22F2}"/>
          </ac:spMkLst>
        </pc:spChg>
        <pc:picChg chg="add del mod">
          <ac:chgData name="Sasaoka Yuki／笹岡　優樹／AI" userId="S::1082794-z100@jp-global.aisingroup.com::10aa2f99-2fc4-4ee3-974a-1c6eaa9ea25f" providerId="AD" clId="Web-{230A3EC4-B2A8-4085-91D5-49FD32E22B11}" dt="2023-11-12T22:16:24.064" v="6"/>
          <ac:picMkLst>
            <pc:docMk/>
            <pc:sldMk cId="182604191" sldId="356"/>
            <ac:picMk id="5" creationId="{BFB3C246-64F8-8DE4-BFD2-0318B1D9F894}"/>
          </ac:picMkLst>
        </pc:picChg>
      </pc:sldChg>
    </pc:docChg>
  </pc:docChgLst>
  <pc:docChgLst>
    <pc:chgData name="Sasaoka Yuki／笹岡　優樹／AI" userId="S::1082794-z100@jp-global.aisingroup.com::10aa2f99-2fc4-4ee3-974a-1c6eaa9ea25f" providerId="AD" clId="Web-{9ACD3468-74DD-46F4-AB1F-DB8F7E2A4E69}"/>
    <pc:docChg chg="modSld sldOrd">
      <pc:chgData name="Sasaoka Yuki／笹岡　優樹／AI" userId="S::1082794-z100@jp-global.aisingroup.com::10aa2f99-2fc4-4ee3-974a-1c6eaa9ea25f" providerId="AD" clId="Web-{9ACD3468-74DD-46F4-AB1F-DB8F7E2A4E69}" dt="2023-11-12T22:42:48.069" v="693" actId="20577"/>
      <pc:docMkLst>
        <pc:docMk/>
      </pc:docMkLst>
      <pc:sldChg chg="addSp delSp modSp">
        <pc:chgData name="Sasaoka Yuki／笹岡　優樹／AI" userId="S::1082794-z100@jp-global.aisingroup.com::10aa2f99-2fc4-4ee3-974a-1c6eaa9ea25f" providerId="AD" clId="Web-{9ACD3468-74DD-46F4-AB1F-DB8F7E2A4E69}" dt="2023-11-12T22:29:51.236" v="318" actId="20577"/>
        <pc:sldMkLst>
          <pc:docMk/>
          <pc:sldMk cId="1713960992" sldId="256"/>
        </pc:sldMkLst>
        <pc:spChg chg="mod">
          <ac:chgData name="Sasaoka Yuki／笹岡　優樹／AI" userId="S::1082794-z100@jp-global.aisingroup.com::10aa2f99-2fc4-4ee3-974a-1c6eaa9ea25f" providerId="AD" clId="Web-{9ACD3468-74DD-46F4-AB1F-DB8F7E2A4E69}" dt="2023-11-12T22:29:06.235" v="243" actId="20577"/>
          <ac:spMkLst>
            <pc:docMk/>
            <pc:sldMk cId="1713960992" sldId="256"/>
            <ac:spMk id="2" creationId="{00000000-0000-0000-0000-000000000000}"/>
          </ac:spMkLst>
        </pc:spChg>
        <pc:spChg chg="mod">
          <ac:chgData name="Sasaoka Yuki／笹岡　優樹／AI" userId="S::1082794-z100@jp-global.aisingroup.com::10aa2f99-2fc4-4ee3-974a-1c6eaa9ea25f" providerId="AD" clId="Web-{9ACD3468-74DD-46F4-AB1F-DB8F7E2A4E69}" dt="2023-11-12T22:29:51.236" v="318" actId="20577"/>
          <ac:spMkLst>
            <pc:docMk/>
            <pc:sldMk cId="1713960992" sldId="256"/>
            <ac:spMk id="6" creationId="{00000000-0000-0000-0000-000000000000}"/>
          </ac:spMkLst>
        </pc:spChg>
        <pc:spChg chg="add mod">
          <ac:chgData name="Sasaoka Yuki／笹岡　優樹／AI" userId="S::1082794-z100@jp-global.aisingroup.com::10aa2f99-2fc4-4ee3-974a-1c6eaa9ea25f" providerId="AD" clId="Web-{9ACD3468-74DD-46F4-AB1F-DB8F7E2A4E69}" dt="2023-11-12T22:27:06.591" v="197" actId="20577"/>
          <ac:spMkLst>
            <pc:docMk/>
            <pc:sldMk cId="1713960992" sldId="256"/>
            <ac:spMk id="7" creationId="{CFF114C2-AE76-EBED-23D5-43F6E2E0A94E}"/>
          </ac:spMkLst>
        </pc:spChg>
        <pc:spChg chg="add del mod">
          <ac:chgData name="Sasaoka Yuki／笹岡　優樹／AI" userId="S::1082794-z100@jp-global.aisingroup.com::10aa2f99-2fc4-4ee3-974a-1c6eaa9ea25f" providerId="AD" clId="Web-{9ACD3468-74DD-46F4-AB1F-DB8F7E2A4E69}" dt="2023-11-12T22:24:30.337" v="84"/>
          <ac:spMkLst>
            <pc:docMk/>
            <pc:sldMk cId="1713960992" sldId="256"/>
            <ac:spMk id="8" creationId="{475C7B73-13A5-D35E-573F-34EF279662DF}"/>
          </ac:spMkLst>
        </pc:spChg>
        <pc:spChg chg="add del mod">
          <ac:chgData name="Sasaoka Yuki／笹岡　優樹／AI" userId="S::1082794-z100@jp-global.aisingroup.com::10aa2f99-2fc4-4ee3-974a-1c6eaa9ea25f" providerId="AD" clId="Web-{9ACD3468-74DD-46F4-AB1F-DB8F7E2A4E69}" dt="2023-11-12T22:24:20.087" v="83"/>
          <ac:spMkLst>
            <pc:docMk/>
            <pc:sldMk cId="1713960992" sldId="256"/>
            <ac:spMk id="9" creationId="{6CE9FC6E-CE6B-32AF-6971-899074E2ED8C}"/>
          </ac:spMkLst>
        </pc:spChg>
        <pc:picChg chg="add mod">
          <ac:chgData name="Sasaoka Yuki／笹岡　優樹／AI" userId="S::1082794-z100@jp-global.aisingroup.com::10aa2f99-2fc4-4ee3-974a-1c6eaa9ea25f" providerId="AD" clId="Web-{9ACD3468-74DD-46F4-AB1F-DB8F7E2A4E69}" dt="2023-11-12T22:20:43.175" v="2" actId="1076"/>
          <ac:picMkLst>
            <pc:docMk/>
            <pc:sldMk cId="1713960992" sldId="256"/>
            <ac:picMk id="5" creationId="{DAD5E1E3-1BD7-C0C4-61F0-13EF385EDE6F}"/>
          </ac:picMkLst>
        </pc:picChg>
      </pc:sldChg>
      <pc:sldChg chg="modSp ord">
        <pc:chgData name="Sasaoka Yuki／笹岡　優樹／AI" userId="S::1082794-z100@jp-global.aisingroup.com::10aa2f99-2fc4-4ee3-974a-1c6eaa9ea25f" providerId="AD" clId="Web-{9ACD3468-74DD-46F4-AB1F-DB8F7E2A4E69}" dt="2023-11-12T22:42:48.069" v="693" actId="20577"/>
        <pc:sldMkLst>
          <pc:docMk/>
          <pc:sldMk cId="246184416" sldId="258"/>
        </pc:sldMkLst>
        <pc:spChg chg="mod">
          <ac:chgData name="Sasaoka Yuki／笹岡　優樹／AI" userId="S::1082794-z100@jp-global.aisingroup.com::10aa2f99-2fc4-4ee3-974a-1c6eaa9ea25f" providerId="AD" clId="Web-{9ACD3468-74DD-46F4-AB1F-DB8F7E2A4E69}" dt="2023-11-12T22:42:48.069" v="693" actId="20577"/>
          <ac:spMkLst>
            <pc:docMk/>
            <pc:sldMk cId="246184416" sldId="258"/>
            <ac:spMk id="2"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58A22A-E5D9-41D2-96B3-0C305ABBA05F}" type="datetimeFigureOut">
              <a:rPr kumimoji="1" lang="ja-JP" altLang="en-US" smtClean="0"/>
              <a:t>23/11/14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AF95DA-1DED-4351-A436-B02E859C15B5}" type="slidenum">
              <a:rPr kumimoji="1" lang="ja-JP" altLang="en-US" smtClean="0"/>
              <a:t>‹#›</a:t>
            </a:fld>
            <a:endParaRPr kumimoji="1" lang="ja-JP" altLang="en-US"/>
          </a:p>
        </p:txBody>
      </p:sp>
    </p:spTree>
    <p:extLst>
      <p:ext uri="{BB962C8B-B14F-4D97-AF65-F5344CB8AC3E}">
        <p14:creationId xmlns:p14="http://schemas.microsoft.com/office/powerpoint/2010/main" val="245434204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表紙［機密なし］">
    <p:spTree>
      <p:nvGrpSpPr>
        <p:cNvPr id="1" name=""/>
        <p:cNvGrpSpPr/>
        <p:nvPr/>
      </p:nvGrpSpPr>
      <p:grpSpPr>
        <a:xfrm>
          <a:off x="0" y="0"/>
          <a:ext cx="0" cy="0"/>
          <a:chOff x="0" y="0"/>
          <a:chExt cx="0" cy="0"/>
        </a:xfrm>
      </p:grpSpPr>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23/11/14</a:t>
            </a:fld>
            <a:endParaRPr kumimoji="1" lang="ja-JP" altLang="en-US"/>
          </a:p>
        </p:txBody>
      </p:sp>
    </p:spTree>
    <p:extLst>
      <p:ext uri="{BB962C8B-B14F-4D97-AF65-F5344CB8AC3E}">
        <p14:creationId xmlns:p14="http://schemas.microsoft.com/office/powerpoint/2010/main" val="41941067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見出し2行">
    <p:spTree>
      <p:nvGrpSpPr>
        <p:cNvPr id="1" name=""/>
        <p:cNvGrpSpPr/>
        <p:nvPr/>
      </p:nvGrpSpPr>
      <p:grpSpPr>
        <a:xfrm>
          <a:off x="0" y="0"/>
          <a:ext cx="0" cy="0"/>
          <a:chOff x="0" y="0"/>
          <a:chExt cx="0" cy="0"/>
        </a:xfrm>
      </p:grpSpPr>
      <p:sp>
        <p:nvSpPr>
          <p:cNvPr id="5" name="テキスト プレースホルダー 5"/>
          <p:cNvSpPr>
            <a:spLocks noGrp="1"/>
          </p:cNvSpPr>
          <p:nvPr>
            <p:ph type="body" sz="quarter" idx="20" hasCustomPrompt="1"/>
          </p:nvPr>
        </p:nvSpPr>
        <p:spPr>
          <a:xfrm>
            <a:off x="443077" y="273600"/>
            <a:ext cx="11341555" cy="779136"/>
          </a:xfrm>
          <a:prstGeom prst="rect">
            <a:avLst/>
          </a:prstGeom>
        </p:spPr>
        <p:txBody>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400">
                <a:solidFill>
                  <a:schemeClr val="tx2"/>
                </a:solidFill>
              </a:defRPr>
            </a:lvl1pPr>
            <a:lvl2pPr>
              <a:defRPr sz="2400"/>
            </a:lvl2pPr>
            <a:lvl3pPr>
              <a:defRPr sz="2400"/>
            </a:lvl3pPr>
            <a:lvl4pPr>
              <a:defRPr sz="2400"/>
            </a:lvl4pPr>
            <a:lvl5pPr>
              <a:defRPr sz="2400"/>
            </a:lvl5pPr>
          </a:lstStyle>
          <a:p>
            <a:pPr lvl="0"/>
            <a:r>
              <a:rPr kumimoji="1" lang="ja-JP" altLang="en-US" dirty="0"/>
              <a:t>ページ見出し </a:t>
            </a:r>
            <a:r>
              <a:rPr kumimoji="1" lang="en-US" altLang="ja-JP" dirty="0"/>
              <a:t>2</a:t>
            </a:r>
            <a:r>
              <a:rPr kumimoji="1" lang="ja-JP" altLang="en-US" dirty="0"/>
              <a:t>行 メイリオ</a:t>
            </a:r>
            <a:r>
              <a:rPr kumimoji="1" lang="en-US" altLang="ja-JP" dirty="0"/>
              <a:t>24pt</a:t>
            </a:r>
          </a:p>
        </p:txBody>
      </p:sp>
      <p:sp>
        <p:nvSpPr>
          <p:cNvPr id="8" name="テキスト プレースホルダー 2">
            <a:extLst>
              <a:ext uri="{FF2B5EF4-FFF2-40B4-BE49-F238E27FC236}">
                <a16:creationId xmlns:a16="http://schemas.microsoft.com/office/drawing/2014/main" xmlns="" id="{D36865C0-32FD-6041-BDCE-3C31AE2B383C}"/>
              </a:ext>
            </a:extLst>
          </p:cNvPr>
          <p:cNvSpPr>
            <a:spLocks noGrp="1"/>
          </p:cNvSpPr>
          <p:nvPr>
            <p:ph type="body" sz="quarter" idx="22" hasCustomPrompt="1"/>
          </p:nvPr>
        </p:nvSpPr>
        <p:spPr>
          <a:xfrm>
            <a:off x="443078" y="1232736"/>
            <a:ext cx="11341554" cy="5171664"/>
          </a:xfrm>
          <a:prstGeom prst="rect">
            <a:avLst/>
          </a:prstGeom>
        </p:spPr>
        <p:txBody>
          <a:bodyPr/>
          <a:lstStyle>
            <a:lvl1pPr marL="0" indent="0">
              <a:spcBef>
                <a:spcPts val="0"/>
              </a:spcBef>
              <a:buNone/>
              <a:defRPr sz="21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本文</a:t>
            </a:r>
            <a:r>
              <a:rPr kumimoji="1" lang="en-US" altLang="ja-JP" dirty="0"/>
              <a:t> </a:t>
            </a:r>
            <a:r>
              <a:rPr kumimoji="1" lang="ja-JP" altLang="en-US" dirty="0"/>
              <a:t>メイリオ</a:t>
            </a:r>
            <a:r>
              <a:rPr kumimoji="1" lang="en-US" altLang="ja-JP" dirty="0"/>
              <a:t>21pt</a:t>
            </a:r>
            <a:endParaRPr kumimoji="1" lang="ja-JP" altLang="en-US" dirty="0"/>
          </a:p>
        </p:txBody>
      </p:sp>
      <p:sp>
        <p:nvSpPr>
          <p:cNvPr id="6" name="日付プレースホルダー 3"/>
          <p:cNvSpPr>
            <a:spLocks noGrp="1"/>
          </p:cNvSpPr>
          <p:nvPr>
            <p:ph type="dt" sz="half" idx="19"/>
          </p:nvPr>
        </p:nvSpPr>
        <p:spPr>
          <a:xfrm>
            <a:off x="6962400" y="6668516"/>
            <a:ext cx="2228850" cy="129789"/>
          </a:xfrm>
        </p:spPr>
        <p:txBody>
          <a:bodyPr/>
          <a:lstStyle/>
          <a:p>
            <a:fld id="{FCAFAC13-DB77-42F2-BE26-45BA5532FD50}" type="datetime4">
              <a:rPr lang="en-US" altLang="ja-JP" smtClean="0"/>
              <a:pPr/>
              <a:t>2023年 11月 14日 </a:t>
            </a:fld>
            <a:endParaRPr lang="en-US" dirty="0"/>
          </a:p>
        </p:txBody>
      </p:sp>
    </p:spTree>
    <p:extLst>
      <p:ext uri="{BB962C8B-B14F-4D97-AF65-F5344CB8AC3E}">
        <p14:creationId xmlns:p14="http://schemas.microsoft.com/office/powerpoint/2010/main" val="83338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見出し1行">
    <p:spTree>
      <p:nvGrpSpPr>
        <p:cNvPr id="1" name=""/>
        <p:cNvGrpSpPr/>
        <p:nvPr/>
      </p:nvGrpSpPr>
      <p:grpSpPr>
        <a:xfrm>
          <a:off x="0" y="0"/>
          <a:ext cx="0" cy="0"/>
          <a:chOff x="0" y="0"/>
          <a:chExt cx="0" cy="0"/>
        </a:xfrm>
      </p:grpSpPr>
      <p:sp>
        <p:nvSpPr>
          <p:cNvPr id="19" name="テキスト プレースホルダー 2">
            <a:extLst>
              <a:ext uri="{FF2B5EF4-FFF2-40B4-BE49-F238E27FC236}">
                <a16:creationId xmlns:a16="http://schemas.microsoft.com/office/drawing/2014/main" xmlns="" id="{3E2ADED7-0ED2-7C47-B4C0-1E5C776280C5}"/>
              </a:ext>
            </a:extLst>
          </p:cNvPr>
          <p:cNvSpPr>
            <a:spLocks noGrp="1"/>
          </p:cNvSpPr>
          <p:nvPr>
            <p:ph type="body" sz="quarter" idx="18" hasCustomPrompt="1"/>
          </p:nvPr>
        </p:nvSpPr>
        <p:spPr>
          <a:xfrm>
            <a:off x="443077" y="767396"/>
            <a:ext cx="11307323" cy="5637600"/>
          </a:xfrm>
          <a:prstGeom prst="rect">
            <a:avLst/>
          </a:prstGeom>
        </p:spPr>
        <p:txBody>
          <a:bodyPr/>
          <a:lstStyle>
            <a:lvl1pPr marL="0" indent="0">
              <a:spcBef>
                <a:spcPts val="0"/>
              </a:spcBef>
              <a:buNone/>
              <a:defRPr sz="18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a:t>本文</a:t>
            </a:r>
            <a:r>
              <a:rPr kumimoji="1" lang="en-US" altLang="ja-JP"/>
              <a:t> </a:t>
            </a:r>
            <a:r>
              <a:rPr kumimoji="1" lang="ja-JP" altLang="en-US"/>
              <a:t>メイリオ</a:t>
            </a:r>
            <a:r>
              <a:rPr kumimoji="1" lang="en-US" altLang="ja-JP"/>
              <a:t>18pt</a:t>
            </a:r>
            <a:endParaRPr kumimoji="1" lang="ja-JP" altLang="en-US"/>
          </a:p>
        </p:txBody>
      </p:sp>
      <p:sp>
        <p:nvSpPr>
          <p:cNvPr id="21" name="テキスト プレースホルダー 2">
            <a:extLst>
              <a:ext uri="{FF2B5EF4-FFF2-40B4-BE49-F238E27FC236}">
                <a16:creationId xmlns:a16="http://schemas.microsoft.com/office/drawing/2014/main" xmlns="" id="{015466B9-7F06-204A-B53C-64E4557C2532}"/>
              </a:ext>
            </a:extLst>
          </p:cNvPr>
          <p:cNvSpPr>
            <a:spLocks noGrp="1"/>
          </p:cNvSpPr>
          <p:nvPr>
            <p:ph type="body" sz="quarter" idx="19" hasCustomPrompt="1"/>
          </p:nvPr>
        </p:nvSpPr>
        <p:spPr>
          <a:xfrm>
            <a:off x="443077" y="306000"/>
            <a:ext cx="11307323" cy="306000"/>
          </a:xfrm>
          <a:prstGeom prst="rect">
            <a:avLst/>
          </a:prstGeom>
        </p:spPr>
        <p:txBody>
          <a:bodyPr anchor="t" anchorCtr="0"/>
          <a:lstStyle>
            <a:lvl1pPr marL="0" marR="0" indent="0" algn="l" defTabSz="914400" rtl="0" eaLnBrk="1" fontAlgn="auto" latinLnBrk="0" hangingPunct="1">
              <a:lnSpc>
                <a:spcPct val="100000"/>
              </a:lnSpc>
              <a:spcBef>
                <a:spcPts val="0"/>
              </a:spcBef>
              <a:spcAft>
                <a:spcPts val="0"/>
              </a:spcAft>
              <a:buClrTx/>
              <a:buSzTx/>
              <a:buFontTx/>
              <a:buNone/>
              <a:tabLst/>
              <a:def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ページ見出し</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20pt</a:t>
            </a:r>
            <a:endPar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17066088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目次">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xmlns="" id="{78E4C2EF-773D-B34F-B303-741257996BEA}"/>
              </a:ext>
            </a:extLst>
          </p:cNvPr>
          <p:cNvSpPr txBox="1"/>
          <p:nvPr userDrawn="1"/>
        </p:nvSpPr>
        <p:spPr>
          <a:xfrm>
            <a:off x="443077" y="306000"/>
            <a:ext cx="1130289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b="1">
                <a:solidFill>
                  <a:schemeClr val="tx1"/>
                </a:solidFill>
                <a:latin typeface="メイリオ" panose="020B0604030504040204" pitchFamily="50" charset="-128"/>
                <a:ea typeface="メイリオ" panose="020B0604030504040204" pitchFamily="50" charset="-128"/>
              </a:rPr>
              <a:t>CONTENTS</a:t>
            </a:r>
            <a:endParaRPr kumimoji="1" lang="ja-JP" altLang="en-US" sz="2000" b="1">
              <a:solidFill>
                <a:schemeClr val="tx1"/>
              </a:solidFill>
              <a:latin typeface="メイリオ" panose="020B0604030504040204" pitchFamily="50" charset="-128"/>
              <a:ea typeface="メイリオ" panose="020B0604030504040204" pitchFamily="50" charset="-128"/>
            </a:endParaRPr>
          </a:p>
        </p:txBody>
      </p:sp>
      <p:sp>
        <p:nvSpPr>
          <p:cNvPr id="8" name="テキスト プレースホルダー 2">
            <a:extLst>
              <a:ext uri="{FF2B5EF4-FFF2-40B4-BE49-F238E27FC236}">
                <a16:creationId xmlns:a16="http://schemas.microsoft.com/office/drawing/2014/main" xmlns="" id="{CAA40E23-9A1E-0940-A59B-09CD3AAE8716}"/>
              </a:ext>
            </a:extLst>
          </p:cNvPr>
          <p:cNvSpPr>
            <a:spLocks noGrp="1"/>
          </p:cNvSpPr>
          <p:nvPr>
            <p:ph type="body" sz="quarter" idx="18" hasCustomPrompt="1"/>
          </p:nvPr>
        </p:nvSpPr>
        <p:spPr>
          <a:xfrm>
            <a:off x="996842" y="1080000"/>
            <a:ext cx="10198316" cy="5004000"/>
          </a:xfrm>
          <a:prstGeom prst="rect">
            <a:avLst/>
          </a:prstGeom>
        </p:spPr>
        <p:txBody>
          <a:bodyPr>
            <a:normAutofit/>
          </a:bodyPr>
          <a:lstStyle>
            <a:lvl1pPr marL="0" indent="0">
              <a:lnSpc>
                <a:spcPct val="100000"/>
              </a:lnSpc>
              <a:spcBef>
                <a:spcPts val="0"/>
              </a:spcBef>
              <a:buNone/>
              <a:defRPr sz="2400" b="1" baseline="0">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en-US" altLang="ja-JP"/>
              <a:t>1</a:t>
            </a:r>
            <a:r>
              <a:rPr kumimoji="1" lang="ja-JP" altLang="en-US"/>
              <a:t>　項目タイトル</a:t>
            </a:r>
            <a:r>
              <a:rPr kumimoji="1" lang="en-US" altLang="ja-JP"/>
              <a:t> </a:t>
            </a:r>
            <a:r>
              <a:rPr kumimoji="1" lang="ja-JP" altLang="en-US"/>
              <a:t>メイリオ</a:t>
            </a:r>
            <a:r>
              <a:rPr kumimoji="1" lang="en-US" altLang="ja-JP"/>
              <a:t>24pt</a:t>
            </a:r>
          </a:p>
        </p:txBody>
      </p:sp>
    </p:spTree>
    <p:extLst>
      <p:ext uri="{BB962C8B-B14F-4D97-AF65-F5344CB8AC3E}">
        <p14:creationId xmlns:p14="http://schemas.microsoft.com/office/powerpoint/2010/main" val="15564849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扉">
    <p:spTree>
      <p:nvGrpSpPr>
        <p:cNvPr id="1" name=""/>
        <p:cNvGrpSpPr/>
        <p:nvPr/>
      </p:nvGrpSpPr>
      <p:grpSpPr>
        <a:xfrm>
          <a:off x="0" y="0"/>
          <a:ext cx="0" cy="0"/>
          <a:chOff x="0" y="0"/>
          <a:chExt cx="0" cy="0"/>
        </a:xfrm>
      </p:grpSpPr>
      <p:sp>
        <p:nvSpPr>
          <p:cNvPr id="10" name="テキスト プレースホルダー 2">
            <a:extLst>
              <a:ext uri="{FF2B5EF4-FFF2-40B4-BE49-F238E27FC236}">
                <a16:creationId xmlns:a16="http://schemas.microsoft.com/office/drawing/2014/main" xmlns="" id="{875E482E-9BA5-584D-A377-01176B057662}"/>
              </a:ext>
            </a:extLst>
          </p:cNvPr>
          <p:cNvSpPr>
            <a:spLocks noGrp="1"/>
          </p:cNvSpPr>
          <p:nvPr>
            <p:ph type="body" sz="quarter" idx="18" hasCustomPrompt="1"/>
          </p:nvPr>
        </p:nvSpPr>
        <p:spPr>
          <a:xfrm>
            <a:off x="443077" y="2520001"/>
            <a:ext cx="11307323" cy="1655999"/>
          </a:xfrm>
          <a:prstGeom prst="rect">
            <a:avLst/>
          </a:prstGeom>
          <a:noFill/>
        </p:spPr>
        <p:txBody>
          <a:bodyPr anchor="ctr" anchorCtr="0"/>
          <a:lstStyle>
            <a:lvl1pPr marL="0" marR="0" indent="0" algn="ctr" defTabSz="914400" rtl="0" eaLnBrk="1" fontAlgn="auto" latinLnBrk="0" hangingPunct="1">
              <a:lnSpc>
                <a:spcPct val="100000"/>
              </a:lnSpc>
              <a:spcBef>
                <a:spcPts val="0"/>
              </a:spcBef>
              <a:spcAft>
                <a:spcPts val="0"/>
              </a:spcAft>
              <a:buClrTx/>
              <a:buSzTx/>
              <a:buFontTx/>
              <a:buNone/>
              <a:tabLst/>
              <a:def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項目タイトル</a:t>
            </a:r>
            <a:r>
              <a:rPr kumimoji="1" lang="en-US" altLang="ja-JP"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30pt</a:t>
            </a:r>
            <a:endPar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5057278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見出し1行">
    <p:spTree>
      <p:nvGrpSpPr>
        <p:cNvPr id="1" name=""/>
        <p:cNvGrpSpPr/>
        <p:nvPr/>
      </p:nvGrpSpPr>
      <p:grpSpPr>
        <a:xfrm>
          <a:off x="0" y="0"/>
          <a:ext cx="0" cy="0"/>
          <a:chOff x="0" y="0"/>
          <a:chExt cx="0" cy="0"/>
        </a:xfrm>
      </p:grpSpPr>
      <p:sp>
        <p:nvSpPr>
          <p:cNvPr id="19" name="テキスト プレースホルダー 2">
            <a:extLst>
              <a:ext uri="{FF2B5EF4-FFF2-40B4-BE49-F238E27FC236}">
                <a16:creationId xmlns:a16="http://schemas.microsoft.com/office/drawing/2014/main" xmlns="" id="{3E2ADED7-0ED2-7C47-B4C0-1E5C776280C5}"/>
              </a:ext>
            </a:extLst>
          </p:cNvPr>
          <p:cNvSpPr>
            <a:spLocks noGrp="1"/>
          </p:cNvSpPr>
          <p:nvPr>
            <p:ph type="body" sz="quarter" idx="18" hasCustomPrompt="1"/>
          </p:nvPr>
        </p:nvSpPr>
        <p:spPr>
          <a:xfrm>
            <a:off x="443077" y="767396"/>
            <a:ext cx="11307323" cy="5637600"/>
          </a:xfrm>
          <a:prstGeom prst="rect">
            <a:avLst/>
          </a:prstGeom>
        </p:spPr>
        <p:txBody>
          <a:bodyPr/>
          <a:lstStyle>
            <a:lvl1pPr marL="0" indent="0">
              <a:spcBef>
                <a:spcPts val="0"/>
              </a:spcBef>
              <a:buNone/>
              <a:defRPr sz="18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a:t>本文</a:t>
            </a:r>
            <a:r>
              <a:rPr kumimoji="1" lang="en-US" altLang="ja-JP"/>
              <a:t> </a:t>
            </a:r>
            <a:r>
              <a:rPr kumimoji="1" lang="ja-JP" altLang="en-US"/>
              <a:t>メイリオ</a:t>
            </a:r>
            <a:r>
              <a:rPr kumimoji="1" lang="en-US" altLang="ja-JP"/>
              <a:t>18pt</a:t>
            </a:r>
            <a:endParaRPr kumimoji="1" lang="ja-JP" altLang="en-US"/>
          </a:p>
        </p:txBody>
      </p:sp>
      <p:sp>
        <p:nvSpPr>
          <p:cNvPr id="21" name="テキスト プレースホルダー 2">
            <a:extLst>
              <a:ext uri="{FF2B5EF4-FFF2-40B4-BE49-F238E27FC236}">
                <a16:creationId xmlns:a16="http://schemas.microsoft.com/office/drawing/2014/main" xmlns="" id="{015466B9-7F06-204A-B53C-64E4557C2532}"/>
              </a:ext>
            </a:extLst>
          </p:cNvPr>
          <p:cNvSpPr>
            <a:spLocks noGrp="1"/>
          </p:cNvSpPr>
          <p:nvPr>
            <p:ph type="body" sz="quarter" idx="19" hasCustomPrompt="1"/>
          </p:nvPr>
        </p:nvSpPr>
        <p:spPr>
          <a:xfrm>
            <a:off x="443077" y="306000"/>
            <a:ext cx="11307323" cy="306000"/>
          </a:xfrm>
          <a:prstGeom prst="rect">
            <a:avLst/>
          </a:prstGeom>
        </p:spPr>
        <p:txBody>
          <a:bodyPr anchor="t" anchorCtr="0"/>
          <a:lstStyle>
            <a:lvl1pPr marL="0" marR="0" indent="0" algn="l" defTabSz="914400" rtl="0" eaLnBrk="1" fontAlgn="auto" latinLnBrk="0" hangingPunct="1">
              <a:lnSpc>
                <a:spcPct val="100000"/>
              </a:lnSpc>
              <a:spcBef>
                <a:spcPts val="0"/>
              </a:spcBef>
              <a:spcAft>
                <a:spcPts val="0"/>
              </a:spcAft>
              <a:buClrTx/>
              <a:buSzTx/>
              <a:buFontTx/>
              <a:buNone/>
              <a:tabLst/>
              <a:def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ページ見出し</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20pt</a:t>
            </a:r>
            <a:endPar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36210236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見出し2行">
    <p:spTree>
      <p:nvGrpSpPr>
        <p:cNvPr id="1" name=""/>
        <p:cNvGrpSpPr/>
        <p:nvPr/>
      </p:nvGrpSpPr>
      <p:grpSpPr>
        <a:xfrm>
          <a:off x="0" y="0"/>
          <a:ext cx="0" cy="0"/>
          <a:chOff x="0" y="0"/>
          <a:chExt cx="0" cy="0"/>
        </a:xfrm>
      </p:grpSpPr>
      <p:sp>
        <p:nvSpPr>
          <p:cNvPr id="21" name="テキスト プレースホルダー 2">
            <a:extLst>
              <a:ext uri="{FF2B5EF4-FFF2-40B4-BE49-F238E27FC236}">
                <a16:creationId xmlns:a16="http://schemas.microsoft.com/office/drawing/2014/main" xmlns="" id="{C9A4CBBA-B6A9-0844-B2B8-6153993E5562}"/>
              </a:ext>
            </a:extLst>
          </p:cNvPr>
          <p:cNvSpPr>
            <a:spLocks noGrp="1"/>
          </p:cNvSpPr>
          <p:nvPr>
            <p:ph type="body" sz="quarter" idx="18" hasCustomPrompt="1"/>
          </p:nvPr>
        </p:nvSpPr>
        <p:spPr>
          <a:xfrm>
            <a:off x="457140" y="1098000"/>
            <a:ext cx="11307323" cy="5306400"/>
          </a:xfrm>
          <a:prstGeom prst="rect">
            <a:avLst/>
          </a:prstGeom>
        </p:spPr>
        <p:txBody>
          <a:bodyPr/>
          <a:lstStyle>
            <a:lvl1pPr marL="0" indent="0">
              <a:spcBef>
                <a:spcPts val="0"/>
              </a:spcBef>
              <a:buNone/>
              <a:defRPr sz="18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a:t>本文</a:t>
            </a:r>
            <a:r>
              <a:rPr kumimoji="1" lang="en-US" altLang="ja-JP"/>
              <a:t> </a:t>
            </a:r>
            <a:r>
              <a:rPr kumimoji="1" lang="ja-JP" altLang="en-US"/>
              <a:t>メイリオ</a:t>
            </a:r>
            <a:r>
              <a:rPr kumimoji="1" lang="en-US" altLang="ja-JP"/>
              <a:t>18pt</a:t>
            </a:r>
            <a:endParaRPr kumimoji="1" lang="ja-JP" altLang="en-US"/>
          </a:p>
        </p:txBody>
      </p:sp>
      <p:sp>
        <p:nvSpPr>
          <p:cNvPr id="24" name="テキスト プレースホルダー 2">
            <a:extLst>
              <a:ext uri="{FF2B5EF4-FFF2-40B4-BE49-F238E27FC236}">
                <a16:creationId xmlns:a16="http://schemas.microsoft.com/office/drawing/2014/main" xmlns="" id="{0A92448B-A105-7F45-A55A-04ED997A09CA}"/>
              </a:ext>
            </a:extLst>
          </p:cNvPr>
          <p:cNvSpPr>
            <a:spLocks noGrp="1"/>
          </p:cNvSpPr>
          <p:nvPr>
            <p:ph type="body" sz="quarter" idx="19" hasCustomPrompt="1"/>
          </p:nvPr>
        </p:nvSpPr>
        <p:spPr>
          <a:xfrm>
            <a:off x="443077" y="306000"/>
            <a:ext cx="11307323" cy="612000"/>
          </a:xfrm>
          <a:prstGeom prst="rect">
            <a:avLst/>
          </a:prstGeom>
        </p:spPr>
        <p:txBody>
          <a:bodyPr anchor="t" anchorCtr="0"/>
          <a:lstStyle>
            <a:lvl1pPr marL="0" marR="0" indent="0" algn="l" defTabSz="914400" rtl="0" eaLnBrk="1" fontAlgn="auto" latinLnBrk="0" hangingPunct="1">
              <a:lnSpc>
                <a:spcPct val="100000"/>
              </a:lnSpc>
              <a:spcBef>
                <a:spcPts val="0"/>
              </a:spcBef>
              <a:spcAft>
                <a:spcPts val="0"/>
              </a:spcAft>
              <a:buClrTx/>
              <a:buSzTx/>
              <a:buFontTx/>
              <a:buNone/>
              <a:tabLst/>
              <a:def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ページ見出し</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2</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行</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20pt</a:t>
            </a:r>
            <a:endPar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2652034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表紙［関係者外秘］">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228" y="0"/>
            <a:ext cx="9901772"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23/11/14</a:t>
            </a:fld>
            <a:endParaRPr kumimoji="1" lang="ja-JP" altLang="en-US"/>
          </a:p>
        </p:txBody>
      </p:sp>
      <p:sp>
        <p:nvSpPr>
          <p:cNvPr id="8" name="テキスト ボックス 7"/>
          <p:cNvSpPr txBox="1"/>
          <p:nvPr/>
        </p:nvSpPr>
        <p:spPr>
          <a:xfrm>
            <a:off x="11121885" y="581235"/>
            <a:ext cx="832218" cy="207749"/>
          </a:xfrm>
          <a:prstGeom prst="rect">
            <a:avLst/>
          </a:prstGeom>
          <a:noFill/>
        </p:spPr>
        <p:txBody>
          <a:bodyPr wrap="square" rtlCol="0">
            <a:spAutoFit/>
          </a:bodyPr>
          <a:lstStyle/>
          <a:p>
            <a:pPr algn="r"/>
            <a:r>
              <a:rPr kumimoji="1" lang="ja-JP" altLang="en-US" sz="700" b="1" dirty="0">
                <a:solidFill>
                  <a:srgbClr val="D21E23"/>
                </a:solidFill>
              </a:rPr>
              <a:t>部</a:t>
            </a:r>
          </a:p>
        </p:txBody>
      </p:sp>
      <p:sp>
        <p:nvSpPr>
          <p:cNvPr id="4" name="テキスト ボックス 3"/>
          <p:cNvSpPr txBox="1"/>
          <p:nvPr userDrawn="1"/>
        </p:nvSpPr>
        <p:spPr>
          <a:xfrm>
            <a:off x="11046532" y="442582"/>
            <a:ext cx="942887" cy="338554"/>
          </a:xfrm>
          <a:prstGeom prst="rect">
            <a:avLst/>
          </a:prstGeom>
          <a:noFill/>
        </p:spPr>
        <p:txBody>
          <a:bodyPr wrap="none" rtlCol="0">
            <a:spAutoFit/>
          </a:bodyPr>
          <a:lstStyle/>
          <a:p>
            <a:pPr algn="ctr"/>
            <a:r>
              <a:rPr kumimoji="1" lang="en-US" altLang="ja-JP" sz="800" b="1" dirty="0">
                <a:solidFill>
                  <a:srgbClr val="FF0000"/>
                </a:solidFill>
              </a:rPr>
              <a:t>DX</a:t>
            </a:r>
            <a:r>
              <a:rPr kumimoji="1" lang="ja-JP" altLang="en-US" sz="800" b="1" dirty="0">
                <a:solidFill>
                  <a:srgbClr val="FF0000"/>
                </a:solidFill>
              </a:rPr>
              <a:t>戦略センター</a:t>
            </a:r>
            <a:endParaRPr kumimoji="1" lang="en-US" altLang="ja-JP" sz="800" b="1" dirty="0">
              <a:solidFill>
                <a:srgbClr val="FF0000"/>
              </a:solidFill>
            </a:endParaRPr>
          </a:p>
          <a:p>
            <a:pPr algn="ctr"/>
            <a:r>
              <a:rPr kumimoji="1" lang="en-US" altLang="ja-JP" sz="800" b="1" dirty="0">
                <a:solidFill>
                  <a:srgbClr val="FF0000"/>
                </a:solidFill>
              </a:rPr>
              <a:t>DS</a:t>
            </a:r>
            <a:endParaRPr kumimoji="1" lang="ja-JP" altLang="en-US" sz="800" b="1" dirty="0">
              <a:solidFill>
                <a:srgbClr val="FF0000"/>
              </a:solidFill>
            </a:endParaRPr>
          </a:p>
        </p:txBody>
      </p:sp>
    </p:spTree>
    <p:extLst>
      <p:ext uri="{BB962C8B-B14F-4D97-AF65-F5344CB8AC3E}">
        <p14:creationId xmlns:p14="http://schemas.microsoft.com/office/powerpoint/2010/main" val="1574342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表紙［秘］">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1171" y="0"/>
            <a:ext cx="9140829"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8" name="テキスト ボックス 7"/>
          <p:cNvSpPr txBox="1"/>
          <p:nvPr/>
        </p:nvSpPr>
        <p:spPr>
          <a:xfrm>
            <a:off x="11121885" y="581235"/>
            <a:ext cx="832218" cy="207749"/>
          </a:xfrm>
          <a:prstGeom prst="rect">
            <a:avLst/>
          </a:prstGeom>
          <a:noFill/>
        </p:spPr>
        <p:txBody>
          <a:bodyPr wrap="square" rtlCol="0">
            <a:spAutoFit/>
          </a:bodyPr>
          <a:lstStyle/>
          <a:p>
            <a:pPr algn="r"/>
            <a:r>
              <a:rPr kumimoji="1" lang="ja-JP" altLang="en-US" sz="700" b="1" dirty="0">
                <a:solidFill>
                  <a:srgbClr val="D21E23"/>
                </a:solidFill>
              </a:rPr>
              <a:t>部</a:t>
            </a:r>
          </a:p>
        </p:txBody>
      </p:sp>
      <p:sp>
        <p:nvSpPr>
          <p:cNvPr id="3" name="日付プレースホルダー 2"/>
          <p:cNvSpPr>
            <a:spLocks noGrp="1"/>
          </p:cNvSpPr>
          <p:nvPr>
            <p:ph type="dt" sz="half" idx="20"/>
          </p:nvPr>
        </p:nvSpPr>
        <p:spPr/>
        <p:txBody>
          <a:bodyPr/>
          <a:lstStyle/>
          <a:p>
            <a:fld id="{E5CE2423-1C35-4C12-BAEC-CBD3693D0CE2}" type="datetimeFigureOut">
              <a:rPr kumimoji="1" lang="ja-JP" altLang="en-US" smtClean="0"/>
              <a:t>23/11/14</a:t>
            </a:fld>
            <a:endParaRPr kumimoji="1" lang="ja-JP" altLang="en-US"/>
          </a:p>
        </p:txBody>
      </p:sp>
    </p:spTree>
    <p:extLst>
      <p:ext uri="{BB962C8B-B14F-4D97-AF65-F5344CB8AC3E}">
        <p14:creationId xmlns:p14="http://schemas.microsoft.com/office/powerpoint/2010/main" val="3822703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表紙［極秘］">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228" y="0"/>
            <a:ext cx="9901772"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23/11/14</a:t>
            </a:fld>
            <a:endParaRPr kumimoji="1" lang="ja-JP" altLang="en-US"/>
          </a:p>
        </p:txBody>
      </p:sp>
      <p:sp>
        <p:nvSpPr>
          <p:cNvPr id="8" name="テキスト ボックス 7"/>
          <p:cNvSpPr txBox="1"/>
          <p:nvPr/>
        </p:nvSpPr>
        <p:spPr>
          <a:xfrm>
            <a:off x="10656939" y="730660"/>
            <a:ext cx="1306635" cy="200055"/>
          </a:xfrm>
          <a:prstGeom prst="rect">
            <a:avLst/>
          </a:prstGeom>
          <a:noFill/>
        </p:spPr>
        <p:txBody>
          <a:bodyPr wrap="square" rtlCol="0">
            <a:spAutoFit/>
          </a:bodyPr>
          <a:lstStyle/>
          <a:p>
            <a:pPr algn="r"/>
            <a:r>
              <a:rPr kumimoji="1" lang="ja-JP" altLang="en-US" sz="700" b="1" dirty="0">
                <a:solidFill>
                  <a:srgbClr val="D21E23"/>
                </a:solidFill>
              </a:rPr>
              <a:t>年　　月　　日まで</a:t>
            </a:r>
          </a:p>
        </p:txBody>
      </p:sp>
      <p:sp>
        <p:nvSpPr>
          <p:cNvPr id="9" name="テキスト ボックス 8"/>
          <p:cNvSpPr txBox="1"/>
          <p:nvPr/>
        </p:nvSpPr>
        <p:spPr>
          <a:xfrm>
            <a:off x="11121885" y="581235"/>
            <a:ext cx="832218" cy="207749"/>
          </a:xfrm>
          <a:prstGeom prst="rect">
            <a:avLst/>
          </a:prstGeom>
          <a:noFill/>
        </p:spPr>
        <p:txBody>
          <a:bodyPr wrap="square" rtlCol="0">
            <a:spAutoFit/>
          </a:bodyPr>
          <a:lstStyle/>
          <a:p>
            <a:pPr algn="r"/>
            <a:r>
              <a:rPr kumimoji="1" lang="ja-JP" altLang="en-US" sz="700" b="1" dirty="0">
                <a:solidFill>
                  <a:srgbClr val="D21E23"/>
                </a:solidFill>
              </a:rPr>
              <a:t>部</a:t>
            </a:r>
          </a:p>
        </p:txBody>
      </p:sp>
    </p:spTree>
    <p:extLst>
      <p:ext uri="{BB962C8B-B14F-4D97-AF65-F5344CB8AC3E}">
        <p14:creationId xmlns:p14="http://schemas.microsoft.com/office/powerpoint/2010/main" val="4007033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E5CE2423-1C35-4C12-BAEC-CBD3693D0CE2}" type="datetimeFigureOut">
              <a:rPr kumimoji="1" lang="ja-JP" altLang="en-US" smtClean="0"/>
              <a:t>23/11/14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F9C9C8F-F77C-491F-AE4D-6217FC084DB7}" type="slidenum">
              <a:rPr kumimoji="1" lang="ja-JP" altLang="en-US" smtClean="0"/>
              <a:t>‹#›</a:t>
            </a:fld>
            <a:endParaRPr kumimoji="1" lang="ja-JP" altLang="en-US"/>
          </a:p>
        </p:txBody>
      </p:sp>
    </p:spTree>
    <p:extLst>
      <p:ext uri="{BB962C8B-B14F-4D97-AF65-F5344CB8AC3E}">
        <p14:creationId xmlns:p14="http://schemas.microsoft.com/office/powerpoint/2010/main" val="764907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最終頁">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641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目次">
    <p:spTree>
      <p:nvGrpSpPr>
        <p:cNvPr id="1" name=""/>
        <p:cNvGrpSpPr/>
        <p:nvPr/>
      </p:nvGrpSpPr>
      <p:grpSpPr>
        <a:xfrm>
          <a:off x="0" y="0"/>
          <a:ext cx="0" cy="0"/>
          <a:chOff x="0" y="0"/>
          <a:chExt cx="0" cy="0"/>
        </a:xfrm>
      </p:grpSpPr>
      <p:sp>
        <p:nvSpPr>
          <p:cNvPr id="2" name="テキスト ボックス 1"/>
          <p:cNvSpPr txBox="1"/>
          <p:nvPr/>
        </p:nvSpPr>
        <p:spPr>
          <a:xfrm>
            <a:off x="443077" y="306000"/>
            <a:ext cx="11302892" cy="369332"/>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b="1" dirty="0">
                <a:solidFill>
                  <a:srgbClr val="000000"/>
                </a:solidFill>
                <a:latin typeface="メイリオ" panose="020B0604030504040204" pitchFamily="50" charset="-128"/>
                <a:ea typeface="メイリオ" panose="020B0604030504040204" pitchFamily="50" charset="-128"/>
              </a:rPr>
              <a:t>CONTENTS</a:t>
            </a:r>
            <a:endParaRPr kumimoji="1" lang="ja-JP" altLang="en-US" sz="2400" b="1" dirty="0">
              <a:solidFill>
                <a:srgbClr val="000000"/>
              </a:solidFill>
              <a:latin typeface="メイリオ" panose="020B0604030504040204" pitchFamily="50" charset="-128"/>
              <a:ea typeface="メイリオ" panose="020B0604030504040204" pitchFamily="50" charset="-128"/>
            </a:endParaRPr>
          </a:p>
        </p:txBody>
      </p:sp>
      <p:sp>
        <p:nvSpPr>
          <p:cNvPr id="7" name="テキスト プレースホルダー 2">
            <a:extLst>
              <a:ext uri="{FF2B5EF4-FFF2-40B4-BE49-F238E27FC236}">
                <a16:creationId xmlns:a16="http://schemas.microsoft.com/office/drawing/2014/main" xmlns="" id="{8D423200-9DDA-EB45-B4AE-06A422E698E1}"/>
              </a:ext>
            </a:extLst>
          </p:cNvPr>
          <p:cNvSpPr>
            <a:spLocks noGrp="1"/>
          </p:cNvSpPr>
          <p:nvPr>
            <p:ph type="body" sz="quarter" idx="18" hasCustomPrompt="1"/>
          </p:nvPr>
        </p:nvSpPr>
        <p:spPr>
          <a:xfrm>
            <a:off x="996842" y="1080000"/>
            <a:ext cx="10198316" cy="5004000"/>
          </a:xfrm>
          <a:prstGeom prst="rect">
            <a:avLst/>
          </a:prstGeom>
        </p:spPr>
        <p:txBody>
          <a:bodyPr>
            <a:normAutofit/>
          </a:bodyPr>
          <a:lstStyle>
            <a:lvl1pPr marL="0" indent="0">
              <a:lnSpc>
                <a:spcPct val="100000"/>
              </a:lnSpc>
              <a:spcBef>
                <a:spcPts val="0"/>
              </a:spcBef>
              <a:buNone/>
              <a:defRPr sz="2800" b="1" baseline="0">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en-US" altLang="ja-JP" dirty="0"/>
              <a:t>1</a:t>
            </a:r>
            <a:r>
              <a:rPr kumimoji="1" lang="ja-JP" altLang="en-US" dirty="0"/>
              <a:t>　項目タイトル</a:t>
            </a:r>
            <a:r>
              <a:rPr kumimoji="1" lang="en-US" altLang="ja-JP" dirty="0"/>
              <a:t> </a:t>
            </a:r>
            <a:r>
              <a:rPr kumimoji="1" lang="ja-JP" altLang="en-US" dirty="0"/>
              <a:t>メイリオ</a:t>
            </a:r>
            <a:r>
              <a:rPr kumimoji="1" lang="en-US" altLang="ja-JP" dirty="0"/>
              <a:t>28pt</a:t>
            </a:r>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spTree>
    <p:extLst>
      <p:ext uri="{BB962C8B-B14F-4D97-AF65-F5344CB8AC3E}">
        <p14:creationId xmlns:p14="http://schemas.microsoft.com/office/powerpoint/2010/main" val="570177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扉">
    <p:spTree>
      <p:nvGrpSpPr>
        <p:cNvPr id="1" name=""/>
        <p:cNvGrpSpPr/>
        <p:nvPr/>
      </p:nvGrpSpPr>
      <p:grpSpPr>
        <a:xfrm>
          <a:off x="0" y="0"/>
          <a:ext cx="0" cy="0"/>
          <a:chOff x="0" y="0"/>
          <a:chExt cx="0" cy="0"/>
        </a:xfrm>
      </p:grpSpPr>
      <p:sp>
        <p:nvSpPr>
          <p:cNvPr id="3" name="テキスト プレースホルダー 2"/>
          <p:cNvSpPr>
            <a:spLocks noGrp="1"/>
          </p:cNvSpPr>
          <p:nvPr>
            <p:ph type="body" sz="quarter" idx="19" hasCustomPrompt="1"/>
          </p:nvPr>
        </p:nvSpPr>
        <p:spPr>
          <a:xfrm>
            <a:off x="442339" y="2303884"/>
            <a:ext cx="11307323" cy="2088232"/>
          </a:xfrm>
          <a:prstGeom prst="rect">
            <a:avLst/>
          </a:prstGeom>
        </p:spPr>
        <p:txBody>
          <a:bodyPr lIns="0" tIns="0" rIns="0" bIns="0" anchor="ctr">
            <a:normAutofit/>
          </a:bodyPr>
          <a:lstStyle>
            <a:lvl1pPr marL="0" indent="0" algn="ctr">
              <a:lnSpc>
                <a:spcPct val="100000"/>
              </a:lnSpc>
              <a:spcBef>
                <a:spcPts val="0"/>
              </a:spcBef>
              <a:buNone/>
              <a:defRPr sz="3600" b="1" baseline="0">
                <a:solidFill>
                  <a:schemeClr val="tx2"/>
                </a:solidFill>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項目タイトル</a:t>
            </a:r>
            <a:r>
              <a:rPr kumimoji="1" lang="en-US" altLang="ja-JP" dirty="0"/>
              <a:t> </a:t>
            </a:r>
            <a:r>
              <a:rPr kumimoji="1" lang="ja-JP" altLang="en-US" dirty="0"/>
              <a:t>メイリオ</a:t>
            </a:r>
            <a:r>
              <a:rPr kumimoji="1" lang="en-US" altLang="ja-JP" dirty="0"/>
              <a:t>36pt</a:t>
            </a:r>
          </a:p>
        </p:txBody>
      </p:sp>
      <p:sp>
        <p:nvSpPr>
          <p:cNvPr id="5" name="日付プレースホルダー 3"/>
          <p:cNvSpPr>
            <a:spLocks noGrp="1"/>
          </p:cNvSpPr>
          <p:nvPr>
            <p:ph type="dt" sz="half" idx="20"/>
          </p:nvPr>
        </p:nvSpPr>
        <p:spPr>
          <a:xfrm>
            <a:off x="6962400" y="6668516"/>
            <a:ext cx="2228850" cy="129789"/>
          </a:xfrm>
        </p:spPr>
        <p:txBody>
          <a:bodyPr/>
          <a:lstStyle/>
          <a:p>
            <a:fld id="{FCAFAC13-DB77-42F2-BE26-45BA5532FD50}" type="datetime4">
              <a:rPr lang="en-US" altLang="ja-JP" smtClean="0"/>
              <a:pPr/>
              <a:t>2023年 11月 14日 </a:t>
            </a:fld>
            <a:endParaRPr lang="en-US" dirty="0"/>
          </a:p>
        </p:txBody>
      </p:sp>
    </p:spTree>
    <p:extLst>
      <p:ext uri="{BB962C8B-B14F-4D97-AF65-F5344CB8AC3E}">
        <p14:creationId xmlns:p14="http://schemas.microsoft.com/office/powerpoint/2010/main" val="3082626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見出し1行">
    <p:spTree>
      <p:nvGrpSpPr>
        <p:cNvPr id="1" name=""/>
        <p:cNvGrpSpPr/>
        <p:nvPr/>
      </p:nvGrpSpPr>
      <p:grpSpPr>
        <a:xfrm>
          <a:off x="0" y="0"/>
          <a:ext cx="0" cy="0"/>
          <a:chOff x="0" y="0"/>
          <a:chExt cx="0" cy="0"/>
        </a:xfrm>
      </p:grpSpPr>
      <p:sp>
        <p:nvSpPr>
          <p:cNvPr id="5" name="テキスト プレースホルダー 2"/>
          <p:cNvSpPr>
            <a:spLocks noGrp="1"/>
          </p:cNvSpPr>
          <p:nvPr>
            <p:ph type="body" sz="quarter" idx="18" hasCustomPrompt="1"/>
          </p:nvPr>
        </p:nvSpPr>
        <p:spPr>
          <a:xfrm>
            <a:off x="443077" y="767396"/>
            <a:ext cx="11341555" cy="5637600"/>
          </a:xfrm>
          <a:prstGeom prst="rect">
            <a:avLst/>
          </a:prstGeom>
        </p:spPr>
        <p:txBody>
          <a:bodyPr/>
          <a:lstStyle>
            <a:lvl1pPr marL="0" indent="0">
              <a:spcBef>
                <a:spcPts val="0"/>
              </a:spcBef>
              <a:buNone/>
              <a:defRPr sz="21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本文</a:t>
            </a:r>
            <a:r>
              <a:rPr kumimoji="1" lang="en-US" altLang="ja-JP" dirty="0"/>
              <a:t> </a:t>
            </a:r>
            <a:r>
              <a:rPr kumimoji="1" lang="ja-JP" altLang="en-US" dirty="0"/>
              <a:t>メイリオ</a:t>
            </a:r>
            <a:r>
              <a:rPr kumimoji="1" lang="en-US" altLang="ja-JP" dirty="0"/>
              <a:t>21pt</a:t>
            </a:r>
            <a:endParaRPr kumimoji="1" lang="ja-JP" altLang="en-US" dirty="0"/>
          </a:p>
        </p:txBody>
      </p:sp>
      <p:sp>
        <p:nvSpPr>
          <p:cNvPr id="6" name="テキスト プレースホルダー 5"/>
          <p:cNvSpPr>
            <a:spLocks noGrp="1"/>
          </p:cNvSpPr>
          <p:nvPr>
            <p:ph type="body" sz="quarter" idx="20" hasCustomPrompt="1"/>
          </p:nvPr>
        </p:nvSpPr>
        <p:spPr>
          <a:xfrm>
            <a:off x="443077" y="273600"/>
            <a:ext cx="11341555" cy="351353"/>
          </a:xfrm>
          <a:prstGeom prst="rect">
            <a:avLst/>
          </a:prstGeom>
        </p:spPr>
        <p:txBody>
          <a:bodyPr/>
          <a:lstStyle>
            <a:lvl1pPr indent="0">
              <a:spcBef>
                <a:spcPts val="0"/>
              </a:spcBef>
              <a:defRPr sz="2400">
                <a:solidFill>
                  <a:schemeClr val="tx2"/>
                </a:solidFill>
              </a:defRPr>
            </a:lvl1pPr>
            <a:lvl2pPr>
              <a:defRPr sz="2400"/>
            </a:lvl2pPr>
            <a:lvl3pPr>
              <a:defRPr sz="2400"/>
            </a:lvl3pPr>
            <a:lvl4pPr>
              <a:defRPr sz="2400"/>
            </a:lvl4pPr>
            <a:lvl5pPr>
              <a:defRPr sz="2400"/>
            </a:lvl5pPr>
          </a:lstStyle>
          <a:p>
            <a:pPr lvl="0"/>
            <a:r>
              <a:rPr kumimoji="1" lang="ja-JP" altLang="en-US" dirty="0"/>
              <a:t>ページ見出し メイリオ</a:t>
            </a:r>
            <a:r>
              <a:rPr kumimoji="1" lang="en-US" altLang="ja-JP" dirty="0"/>
              <a:t>24pt</a:t>
            </a:r>
            <a:endParaRPr kumimoji="1" lang="ja-JP" altLang="en-US" dirty="0"/>
          </a:p>
        </p:txBody>
      </p:sp>
      <p:sp>
        <p:nvSpPr>
          <p:cNvPr id="8" name="日付プレースホルダー 3"/>
          <p:cNvSpPr>
            <a:spLocks noGrp="1"/>
          </p:cNvSpPr>
          <p:nvPr>
            <p:ph type="dt" sz="half" idx="19"/>
          </p:nvPr>
        </p:nvSpPr>
        <p:spPr>
          <a:xfrm>
            <a:off x="6962400" y="6668516"/>
            <a:ext cx="2228850" cy="129789"/>
          </a:xfrm>
        </p:spPr>
        <p:txBody>
          <a:bodyPr/>
          <a:lstStyle/>
          <a:p>
            <a:fld id="{FCAFAC13-DB77-42F2-BE26-45BA5532FD50}" type="datetime4">
              <a:rPr lang="en-US" altLang="ja-JP" smtClean="0"/>
              <a:pPr/>
              <a:t>2023年 11月 14日 </a:t>
            </a:fld>
            <a:endParaRPr lang="en-US" dirty="0"/>
          </a:p>
        </p:txBody>
      </p:sp>
    </p:spTree>
    <p:extLst>
      <p:ext uri="{BB962C8B-B14F-4D97-AF65-F5344CB8AC3E}">
        <p14:creationId xmlns:p14="http://schemas.microsoft.com/office/powerpoint/2010/main" val="9398203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png"/><Relationship Id="rId8"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theme" Target="../theme/theme2.xml"/><Relationship Id="rId3" Type="http://schemas.openxmlformats.org/officeDocument/2006/relationships/image" Target="../media/image6.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theme" Target="../theme/theme3.xml"/><Relationship Id="rId7"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theme" Target="../theme/theme4.xml"/><Relationship Id="rId6" Type="http://schemas.openxmlformats.org/officeDocument/2006/relationships/image" Target="../media/image8.emf"/><Relationship Id="rId1" Type="http://schemas.openxmlformats.org/officeDocument/2006/relationships/slideLayout" Target="../slideLayouts/slideLayout12.xml"/><Relationship Id="rId2"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図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1" name="図 3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80" y="0"/>
            <a:ext cx="12190839" cy="6858000"/>
          </a:xfrm>
          <a:prstGeom prst="rect">
            <a:avLst/>
          </a:prstGeom>
        </p:spPr>
      </p:pic>
      <p:sp>
        <p:nvSpPr>
          <p:cNvPr id="23" name="コンテンツ プレースホルダー 6">
            <a:extLst>
              <a:ext uri="{FF2B5EF4-FFF2-40B4-BE49-F238E27FC236}">
                <a16:creationId xmlns:a16="http://schemas.microsoft.com/office/drawing/2014/main" xmlns="" id="{3B2F5581-4034-DA46-842F-58D9CD0C1C39}"/>
              </a:ext>
            </a:extLst>
          </p:cNvPr>
          <p:cNvSpPr txBox="1">
            <a:spLocks/>
          </p:cNvSpPr>
          <p:nvPr/>
        </p:nvSpPr>
        <p:spPr>
          <a:xfrm>
            <a:off x="8802000" y="6681600"/>
            <a:ext cx="3240000"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US" altLang="ja-JP" sz="850" dirty="0">
                <a:solidFill>
                  <a:schemeClr val="bg1"/>
                </a:solidFill>
                <a:latin typeface="Segoe UI" panose="020B0502040204020203" pitchFamily="34" charset="0"/>
                <a:cs typeface="Segoe UI" panose="020B0502040204020203" pitchFamily="34" charset="0"/>
              </a:rPr>
              <a:t> / © AISIN CORPORATION All Rights Reserved.</a:t>
            </a:r>
            <a:endParaRPr lang="ja-JP" altLang="en-US" sz="850" dirty="0">
              <a:solidFill>
                <a:schemeClr val="bg1"/>
              </a:solidFill>
              <a:latin typeface="Segoe UI" panose="020B0502040204020203" pitchFamily="34" charset="0"/>
              <a:cs typeface="Segoe UI" panose="020B0502040204020203" pitchFamily="34" charset="0"/>
            </a:endParaRPr>
          </a:p>
        </p:txBody>
      </p:sp>
      <p:sp>
        <p:nvSpPr>
          <p:cNvPr id="24" name="日付プレースホルダー 3"/>
          <p:cNvSpPr>
            <a:spLocks noGrp="1"/>
          </p:cNvSpPr>
          <p:nvPr>
            <p:ph type="dt" sz="half" idx="2"/>
          </p:nvPr>
        </p:nvSpPr>
        <p:spPr>
          <a:xfrm>
            <a:off x="7689600" y="6671691"/>
            <a:ext cx="2228850" cy="129789"/>
          </a:xfrm>
          <a:prstGeom prst="rect">
            <a:avLst/>
          </a:prstGeom>
        </p:spPr>
        <p:txBody>
          <a:bodyPr vert="horz" lIns="91440" tIns="45720" rIns="91440" bIns="45720" rtlCol="0" anchor="ctr"/>
          <a:lstStyle>
            <a:lvl1pPr marL="0" algn="r" defTabSz="914400" rtl="0" eaLnBrk="1" latinLnBrk="0" hangingPunct="1">
              <a:defRPr kumimoji="1" lang="ja-JP" altLang="en-US" sz="850" kern="1200" baseline="0" smtClean="0">
                <a:solidFill>
                  <a:schemeClr val="bg1"/>
                </a:solidFill>
                <a:latin typeface="Segoe UI" panose="020B0502040204020203" pitchFamily="34" charset="0"/>
                <a:ea typeface="+mn-ea"/>
                <a:cs typeface="Segoe UI" panose="020B0502040204020203" pitchFamily="34" charset="0"/>
              </a:defRPr>
            </a:lvl1pPr>
          </a:lstStyle>
          <a:p>
            <a:fld id="{E5CE2423-1C35-4C12-BAEC-CBD3693D0CE2}" type="datetimeFigureOut">
              <a:rPr kumimoji="1" lang="ja-JP" altLang="en-US" smtClean="0"/>
              <a:t>23/11/14</a:t>
            </a:fld>
            <a:endParaRPr kumimoji="1" lang="ja-JP" altLang="en-US"/>
          </a:p>
        </p:txBody>
      </p:sp>
      <p:sp>
        <p:nvSpPr>
          <p:cNvPr id="65" name="正方形/長方形 64">
            <a:extLst>
              <a:ext uri="{FF2B5EF4-FFF2-40B4-BE49-F238E27FC236}">
                <a16:creationId xmlns:a16="http://schemas.microsoft.com/office/drawing/2014/main" xmlns=""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6" name="正方形/長方形 65">
            <a:extLst>
              <a:ext uri="{FF2B5EF4-FFF2-40B4-BE49-F238E27FC236}">
                <a16:creationId xmlns:a16="http://schemas.microsoft.com/office/drawing/2014/main" xmlns=""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7" name="正方形/長方形 66">
            <a:extLst>
              <a:ext uri="{FF2B5EF4-FFF2-40B4-BE49-F238E27FC236}">
                <a16:creationId xmlns:a16="http://schemas.microsoft.com/office/drawing/2014/main" xmlns=""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8" name="正方形/長方形 67">
            <a:extLst>
              <a:ext uri="{FF2B5EF4-FFF2-40B4-BE49-F238E27FC236}">
                <a16:creationId xmlns:a16="http://schemas.microsoft.com/office/drawing/2014/main" xmlns=""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69" name="正方形/長方形 68">
            <a:extLst>
              <a:ext uri="{FF2B5EF4-FFF2-40B4-BE49-F238E27FC236}">
                <a16:creationId xmlns:a16="http://schemas.microsoft.com/office/drawing/2014/main" xmlns=""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0" name="正方形/長方形 69">
            <a:extLst>
              <a:ext uri="{FF2B5EF4-FFF2-40B4-BE49-F238E27FC236}">
                <a16:creationId xmlns:a16="http://schemas.microsoft.com/office/drawing/2014/main" xmlns=""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71" name="正方形/長方形 70">
            <a:extLst>
              <a:ext uri="{FF2B5EF4-FFF2-40B4-BE49-F238E27FC236}">
                <a16:creationId xmlns:a16="http://schemas.microsoft.com/office/drawing/2014/main" xmlns=""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xmlns=""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73" name="正方形/長方形 72">
            <a:extLst>
              <a:ext uri="{FF2B5EF4-FFF2-40B4-BE49-F238E27FC236}">
                <a16:creationId xmlns:a16="http://schemas.microsoft.com/office/drawing/2014/main" xmlns=""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4" name="正方形/長方形 73">
            <a:extLst>
              <a:ext uri="{FF2B5EF4-FFF2-40B4-BE49-F238E27FC236}">
                <a16:creationId xmlns:a16="http://schemas.microsoft.com/office/drawing/2014/main" xmlns=""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5" name="正方形/長方形 74">
            <a:extLst>
              <a:ext uri="{FF2B5EF4-FFF2-40B4-BE49-F238E27FC236}">
                <a16:creationId xmlns:a16="http://schemas.microsoft.com/office/drawing/2014/main" xmlns=""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6" name="正方形/長方形 75">
            <a:extLst>
              <a:ext uri="{FF2B5EF4-FFF2-40B4-BE49-F238E27FC236}">
                <a16:creationId xmlns:a16="http://schemas.microsoft.com/office/drawing/2014/main" xmlns=""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7" name="正方形/長方形 76">
            <a:extLst>
              <a:ext uri="{FF2B5EF4-FFF2-40B4-BE49-F238E27FC236}">
                <a16:creationId xmlns:a16="http://schemas.microsoft.com/office/drawing/2014/main" xmlns=""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8" name="正方形/長方形 77">
            <a:extLst>
              <a:ext uri="{FF2B5EF4-FFF2-40B4-BE49-F238E27FC236}">
                <a16:creationId xmlns:a16="http://schemas.microsoft.com/office/drawing/2014/main" xmlns=""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79" name="正方形/長方形 78">
            <a:extLst>
              <a:ext uri="{FF2B5EF4-FFF2-40B4-BE49-F238E27FC236}">
                <a16:creationId xmlns:a16="http://schemas.microsoft.com/office/drawing/2014/main" xmlns=""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xmlns=""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81" name="正方形/長方形 80">
            <a:extLst>
              <a:ext uri="{FF2B5EF4-FFF2-40B4-BE49-F238E27FC236}">
                <a16:creationId xmlns:a16="http://schemas.microsoft.com/office/drawing/2014/main" xmlns=""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2" name="正方形/長方形 81">
            <a:extLst>
              <a:ext uri="{FF2B5EF4-FFF2-40B4-BE49-F238E27FC236}">
                <a16:creationId xmlns:a16="http://schemas.microsoft.com/office/drawing/2014/main" xmlns=""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R153 G153 B153</a:t>
            </a:r>
          </a:p>
        </p:txBody>
      </p:sp>
      <p:sp>
        <p:nvSpPr>
          <p:cNvPr id="83" name="正方形/長方形 82">
            <a:extLst>
              <a:ext uri="{FF2B5EF4-FFF2-40B4-BE49-F238E27FC236}">
                <a16:creationId xmlns:a16="http://schemas.microsoft.com/office/drawing/2014/main" xmlns=""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R102 G102 B102</a:t>
            </a:r>
          </a:p>
        </p:txBody>
      </p:sp>
      <p:sp>
        <p:nvSpPr>
          <p:cNvPr id="84" name="正方形/長方形 83">
            <a:extLst>
              <a:ext uri="{FF2B5EF4-FFF2-40B4-BE49-F238E27FC236}">
                <a16:creationId xmlns:a16="http://schemas.microsoft.com/office/drawing/2014/main" xmlns=""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5" name="正方形/長方形 84">
            <a:extLst>
              <a:ext uri="{FF2B5EF4-FFF2-40B4-BE49-F238E27FC236}">
                <a16:creationId xmlns:a16="http://schemas.microsoft.com/office/drawing/2014/main" xmlns=""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6" name="正方形/長方形 85">
            <a:extLst>
              <a:ext uri="{FF2B5EF4-FFF2-40B4-BE49-F238E27FC236}">
                <a16:creationId xmlns:a16="http://schemas.microsoft.com/office/drawing/2014/main" xmlns=""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R235 G235 B235</a:t>
            </a:r>
          </a:p>
        </p:txBody>
      </p:sp>
      <p:sp>
        <p:nvSpPr>
          <p:cNvPr id="87" name="正方形/長方形 86">
            <a:extLst>
              <a:ext uri="{FF2B5EF4-FFF2-40B4-BE49-F238E27FC236}">
                <a16:creationId xmlns:a16="http://schemas.microsoft.com/office/drawing/2014/main" xmlns=""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R204 G204 B204</a:t>
            </a:r>
          </a:p>
        </p:txBody>
      </p:sp>
      <p:sp>
        <p:nvSpPr>
          <p:cNvPr id="88" name="正方形/長方形 87">
            <a:extLst>
              <a:ext uri="{FF2B5EF4-FFF2-40B4-BE49-F238E27FC236}">
                <a16:creationId xmlns:a16="http://schemas.microsoft.com/office/drawing/2014/main" xmlns=""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9" name="正方形/長方形 88">
            <a:extLst>
              <a:ext uri="{FF2B5EF4-FFF2-40B4-BE49-F238E27FC236}">
                <a16:creationId xmlns:a16="http://schemas.microsoft.com/office/drawing/2014/main" xmlns=""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90" name="正方形/長方形 89">
            <a:extLst>
              <a:ext uri="{FF2B5EF4-FFF2-40B4-BE49-F238E27FC236}">
                <a16:creationId xmlns:a16="http://schemas.microsoft.com/office/drawing/2014/main" xmlns=""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R222 G225 B237</a:t>
            </a:r>
          </a:p>
        </p:txBody>
      </p:sp>
    </p:spTree>
    <p:extLst>
      <p:ext uri="{BB962C8B-B14F-4D97-AF65-F5344CB8AC3E}">
        <p14:creationId xmlns:p14="http://schemas.microsoft.com/office/powerpoint/2010/main" val="3982150476"/>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Lst>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b="1"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0" name="正方形/長方形 59">
            <a:extLst>
              <a:ext uri="{FF2B5EF4-FFF2-40B4-BE49-F238E27FC236}">
                <a16:creationId xmlns:a16="http://schemas.microsoft.com/office/drawing/2014/main" xmlns=""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1" name="正方形/長方形 60">
            <a:extLst>
              <a:ext uri="{FF2B5EF4-FFF2-40B4-BE49-F238E27FC236}">
                <a16:creationId xmlns:a16="http://schemas.microsoft.com/office/drawing/2014/main" xmlns=""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2" name="正方形/長方形 61">
            <a:extLst>
              <a:ext uri="{FF2B5EF4-FFF2-40B4-BE49-F238E27FC236}">
                <a16:creationId xmlns:a16="http://schemas.microsoft.com/office/drawing/2014/main" xmlns=""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3" name="正方形/長方形 62">
            <a:extLst>
              <a:ext uri="{FF2B5EF4-FFF2-40B4-BE49-F238E27FC236}">
                <a16:creationId xmlns:a16="http://schemas.microsoft.com/office/drawing/2014/main" xmlns=""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64" name="正方形/長方形 63">
            <a:extLst>
              <a:ext uri="{FF2B5EF4-FFF2-40B4-BE49-F238E27FC236}">
                <a16:creationId xmlns:a16="http://schemas.microsoft.com/office/drawing/2014/main" xmlns=""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5" name="正方形/長方形 64">
            <a:extLst>
              <a:ext uri="{FF2B5EF4-FFF2-40B4-BE49-F238E27FC236}">
                <a16:creationId xmlns:a16="http://schemas.microsoft.com/office/drawing/2014/main" xmlns=""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66" name="正方形/長方形 65">
            <a:extLst>
              <a:ext uri="{FF2B5EF4-FFF2-40B4-BE49-F238E27FC236}">
                <a16:creationId xmlns:a16="http://schemas.microsoft.com/office/drawing/2014/main" xmlns=""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67" name="正方形/長方形 66">
            <a:extLst>
              <a:ext uri="{FF2B5EF4-FFF2-40B4-BE49-F238E27FC236}">
                <a16:creationId xmlns:a16="http://schemas.microsoft.com/office/drawing/2014/main" xmlns=""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68" name="正方形/長方形 67">
            <a:extLst>
              <a:ext uri="{FF2B5EF4-FFF2-40B4-BE49-F238E27FC236}">
                <a16:creationId xmlns:a16="http://schemas.microsoft.com/office/drawing/2014/main" xmlns=""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9" name="正方形/長方形 68">
            <a:extLst>
              <a:ext uri="{FF2B5EF4-FFF2-40B4-BE49-F238E27FC236}">
                <a16:creationId xmlns:a16="http://schemas.microsoft.com/office/drawing/2014/main" xmlns=""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0" name="正方形/長方形 69">
            <a:extLst>
              <a:ext uri="{FF2B5EF4-FFF2-40B4-BE49-F238E27FC236}">
                <a16:creationId xmlns:a16="http://schemas.microsoft.com/office/drawing/2014/main" xmlns=""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1" name="正方形/長方形 70">
            <a:extLst>
              <a:ext uri="{FF2B5EF4-FFF2-40B4-BE49-F238E27FC236}">
                <a16:creationId xmlns:a16="http://schemas.microsoft.com/office/drawing/2014/main" xmlns=""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xmlns=""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3" name="正方形/長方形 72">
            <a:extLst>
              <a:ext uri="{FF2B5EF4-FFF2-40B4-BE49-F238E27FC236}">
                <a16:creationId xmlns:a16="http://schemas.microsoft.com/office/drawing/2014/main" xmlns=""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74" name="正方形/長方形 73">
            <a:extLst>
              <a:ext uri="{FF2B5EF4-FFF2-40B4-BE49-F238E27FC236}">
                <a16:creationId xmlns:a16="http://schemas.microsoft.com/office/drawing/2014/main" xmlns=""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5" name="正方形/長方形 74">
            <a:extLst>
              <a:ext uri="{FF2B5EF4-FFF2-40B4-BE49-F238E27FC236}">
                <a16:creationId xmlns:a16="http://schemas.microsoft.com/office/drawing/2014/main" xmlns=""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76" name="正方形/長方形 75">
            <a:extLst>
              <a:ext uri="{FF2B5EF4-FFF2-40B4-BE49-F238E27FC236}">
                <a16:creationId xmlns:a16="http://schemas.microsoft.com/office/drawing/2014/main" xmlns=""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7" name="正方形/長方形 76">
            <a:extLst>
              <a:ext uri="{FF2B5EF4-FFF2-40B4-BE49-F238E27FC236}">
                <a16:creationId xmlns:a16="http://schemas.microsoft.com/office/drawing/2014/main" xmlns=""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R153 G153 B153</a:t>
            </a:r>
          </a:p>
        </p:txBody>
      </p:sp>
      <p:sp>
        <p:nvSpPr>
          <p:cNvPr id="78" name="正方形/長方形 77">
            <a:extLst>
              <a:ext uri="{FF2B5EF4-FFF2-40B4-BE49-F238E27FC236}">
                <a16:creationId xmlns:a16="http://schemas.microsoft.com/office/drawing/2014/main" xmlns=""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R102 G102 B102</a:t>
            </a:r>
          </a:p>
        </p:txBody>
      </p:sp>
      <p:sp>
        <p:nvSpPr>
          <p:cNvPr id="79" name="正方形/長方形 78">
            <a:extLst>
              <a:ext uri="{FF2B5EF4-FFF2-40B4-BE49-F238E27FC236}">
                <a16:creationId xmlns:a16="http://schemas.microsoft.com/office/drawing/2014/main" xmlns=""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xmlns=""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1" name="正方形/長方形 80">
            <a:extLst>
              <a:ext uri="{FF2B5EF4-FFF2-40B4-BE49-F238E27FC236}">
                <a16:creationId xmlns:a16="http://schemas.microsoft.com/office/drawing/2014/main" xmlns=""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R235 G235 B235</a:t>
            </a:r>
          </a:p>
        </p:txBody>
      </p:sp>
      <p:sp>
        <p:nvSpPr>
          <p:cNvPr id="82" name="正方形/長方形 81">
            <a:extLst>
              <a:ext uri="{FF2B5EF4-FFF2-40B4-BE49-F238E27FC236}">
                <a16:creationId xmlns:a16="http://schemas.microsoft.com/office/drawing/2014/main" xmlns=""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R204 G204 B204</a:t>
            </a:r>
          </a:p>
        </p:txBody>
      </p:sp>
      <p:sp>
        <p:nvSpPr>
          <p:cNvPr id="83" name="正方形/長方形 82">
            <a:extLst>
              <a:ext uri="{FF2B5EF4-FFF2-40B4-BE49-F238E27FC236}">
                <a16:creationId xmlns:a16="http://schemas.microsoft.com/office/drawing/2014/main" xmlns=""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4" name="正方形/長方形 83">
            <a:extLst>
              <a:ext uri="{FF2B5EF4-FFF2-40B4-BE49-F238E27FC236}">
                <a16:creationId xmlns:a16="http://schemas.microsoft.com/office/drawing/2014/main" xmlns=""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5" name="正方形/長方形 84">
            <a:extLst>
              <a:ext uri="{FF2B5EF4-FFF2-40B4-BE49-F238E27FC236}">
                <a16:creationId xmlns:a16="http://schemas.microsoft.com/office/drawing/2014/main" xmlns=""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R222 G225 B237</a:t>
            </a:r>
          </a:p>
        </p:txBody>
      </p:sp>
      <p:pic>
        <p:nvPicPr>
          <p:cNvPr id="28" name="図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1" y="0"/>
            <a:ext cx="12190839" cy="6858000"/>
          </a:xfrm>
          <a:prstGeom prst="rect">
            <a:avLst/>
          </a:prstGeom>
        </p:spPr>
      </p:pic>
    </p:spTree>
    <p:extLst>
      <p:ext uri="{BB962C8B-B14F-4D97-AF65-F5344CB8AC3E}">
        <p14:creationId xmlns:p14="http://schemas.microsoft.com/office/powerpoint/2010/main" val="97307436"/>
      </p:ext>
    </p:extLst>
  </p:cSld>
  <p:clrMap bg1="lt1" tx1="dk1" bg2="lt2" tx2="dk2" accent1="accent1" accent2="accent2" accent3="accent3" accent4="accent4" accent5="accent5" accent6="accent6" hlink="hlink" folHlink="folHlink"/>
  <p:sldLayoutIdLst>
    <p:sldLayoutId id="2147483671" r:id="rId1"/>
  </p:sldLayoutIdLst>
  <p:hf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b="1"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図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0" y="6596818"/>
            <a:ext cx="12192000" cy="261182"/>
          </a:xfrm>
          <a:prstGeom prst="rect">
            <a:avLst/>
          </a:prstGeom>
        </p:spPr>
      </p:pic>
      <p:sp>
        <p:nvSpPr>
          <p:cNvPr id="23" name="日付プレースホルダー 3"/>
          <p:cNvSpPr>
            <a:spLocks noGrp="1"/>
          </p:cNvSpPr>
          <p:nvPr>
            <p:ph type="dt" sz="half" idx="2"/>
          </p:nvPr>
        </p:nvSpPr>
        <p:spPr>
          <a:xfrm>
            <a:off x="6962400" y="6668516"/>
            <a:ext cx="2228850" cy="129789"/>
          </a:xfrm>
          <a:prstGeom prst="rect">
            <a:avLst/>
          </a:prstGeom>
        </p:spPr>
        <p:txBody>
          <a:bodyPr vert="horz" lIns="91440" tIns="45720" rIns="91440" bIns="45720" rtlCol="0" anchor="ctr"/>
          <a:lstStyle>
            <a:lvl1pPr marL="0" algn="r" defTabSz="914400" rtl="0" eaLnBrk="1" latinLnBrk="0" hangingPunct="1">
              <a:defRPr kumimoji="1" lang="ja-JP" altLang="en-US" sz="850" kern="1200" baseline="0" smtClean="0">
                <a:solidFill>
                  <a:schemeClr val="bg1"/>
                </a:solidFill>
                <a:latin typeface="Segoe UI" panose="020B0502040204020203" pitchFamily="34" charset="0"/>
                <a:ea typeface="+mn-ea"/>
                <a:cs typeface="Segoe UI" panose="020B0502040204020203" pitchFamily="34" charset="0"/>
              </a:defRPr>
            </a:lvl1pPr>
          </a:lstStyle>
          <a:p>
            <a:fld id="{FCAFAC13-DB77-42F2-BE26-45BA5532FD50}" type="datetime4">
              <a:rPr lang="en-US" altLang="ja-JP" smtClean="0"/>
              <a:pPr/>
              <a:t>2023年 11月 14日 </a:t>
            </a:fld>
            <a:endParaRPr lang="en-US" dirty="0"/>
          </a:p>
        </p:txBody>
      </p:sp>
      <p:sp>
        <p:nvSpPr>
          <p:cNvPr id="24" name="コンテンツ プレースホルダー 6">
            <a:extLst>
              <a:ext uri="{FF2B5EF4-FFF2-40B4-BE49-F238E27FC236}">
                <a16:creationId xmlns:a16="http://schemas.microsoft.com/office/drawing/2014/main" xmlns="" id="{3B2F5581-4034-DA46-842F-58D9CD0C1C39}"/>
              </a:ext>
            </a:extLst>
          </p:cNvPr>
          <p:cNvSpPr txBox="1">
            <a:spLocks/>
          </p:cNvSpPr>
          <p:nvPr/>
        </p:nvSpPr>
        <p:spPr>
          <a:xfrm>
            <a:off x="8092800" y="6681600"/>
            <a:ext cx="3240000"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US" altLang="ja-JP" sz="850" dirty="0">
                <a:solidFill>
                  <a:schemeClr val="bg1"/>
                </a:solidFill>
                <a:latin typeface="Segoe UI" panose="020B0502040204020203" pitchFamily="34" charset="0"/>
                <a:cs typeface="Segoe UI" panose="020B0502040204020203" pitchFamily="34" charset="0"/>
              </a:rPr>
              <a:t>/ © AISIN CORPORATION All Rights Reserved.</a:t>
            </a:r>
            <a:endParaRPr lang="ja-JP" altLang="en-US" sz="850" dirty="0">
              <a:solidFill>
                <a:schemeClr val="bg1"/>
              </a:solidFill>
              <a:latin typeface="Segoe UI" panose="020B0502040204020203" pitchFamily="34" charset="0"/>
              <a:cs typeface="Segoe UI" panose="020B0502040204020203" pitchFamily="34" charset="0"/>
            </a:endParaRPr>
          </a:p>
        </p:txBody>
      </p:sp>
      <p:sp>
        <p:nvSpPr>
          <p:cNvPr id="25" name="スライド番号プレースホルダー 1"/>
          <p:cNvSpPr txBox="1">
            <a:spLocks/>
          </p:cNvSpPr>
          <p:nvPr/>
        </p:nvSpPr>
        <p:spPr>
          <a:xfrm>
            <a:off x="11131200" y="6645303"/>
            <a:ext cx="809560" cy="173936"/>
          </a:xfrm>
          <a:prstGeom prst="rect">
            <a:avLst/>
          </a:prstGeom>
        </p:spPr>
        <p:txBody>
          <a:bodyPr vert="horz" lIns="91440" tIns="45720" rIns="91440" bIns="45720" rtlCol="0" anchor="ctr"/>
          <a:lstStyle>
            <a:defPPr>
              <a:defRPr lang="ja-JP"/>
            </a:defPPr>
            <a:lvl1pPr marL="0" algn="r" defTabSz="914400" rtl="0" eaLnBrk="1" latinLnBrk="0" hangingPunct="1">
              <a:defRPr kumimoji="1" lang="ja-JP" altLang="en-US" sz="1300" kern="1200" smtClean="0">
                <a:solidFill>
                  <a:schemeClr val="bg1"/>
                </a:solidFill>
                <a:latin typeface="Segoe UI" panose="020B0502040204020203" pitchFamily="34" charset="0"/>
                <a:ea typeface="+mn-ea"/>
                <a:cs typeface="Segoe UI" panose="020B0502040204020203" pitchFamily="34" charset="0"/>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C9ED8002-315A-4F99-B394-092101E2DCBD}" type="slidenum">
              <a:rPr lang="en-US" altLang="ja-JP" smtClean="0"/>
              <a:pPr/>
              <a:t>‹#›</a:t>
            </a:fld>
            <a:r>
              <a:rPr lang="en-US" altLang="ja-JP" dirty="0"/>
              <a:t>/*0</a:t>
            </a:r>
            <a:endParaRPr lang="en-US" dirty="0"/>
          </a:p>
        </p:txBody>
      </p:sp>
      <p:sp>
        <p:nvSpPr>
          <p:cNvPr id="67" name="正方形/長方形 66">
            <a:extLst>
              <a:ext uri="{FF2B5EF4-FFF2-40B4-BE49-F238E27FC236}">
                <a16:creationId xmlns:a16="http://schemas.microsoft.com/office/drawing/2014/main" xmlns=""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8" name="正方形/長方形 67">
            <a:extLst>
              <a:ext uri="{FF2B5EF4-FFF2-40B4-BE49-F238E27FC236}">
                <a16:creationId xmlns:a16="http://schemas.microsoft.com/office/drawing/2014/main" xmlns=""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9" name="正方形/長方形 68">
            <a:extLst>
              <a:ext uri="{FF2B5EF4-FFF2-40B4-BE49-F238E27FC236}">
                <a16:creationId xmlns:a16="http://schemas.microsoft.com/office/drawing/2014/main" xmlns=""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0" name="正方形/長方形 69">
            <a:extLst>
              <a:ext uri="{FF2B5EF4-FFF2-40B4-BE49-F238E27FC236}">
                <a16:creationId xmlns:a16="http://schemas.microsoft.com/office/drawing/2014/main" xmlns=""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71" name="正方形/長方形 70">
            <a:extLst>
              <a:ext uri="{FF2B5EF4-FFF2-40B4-BE49-F238E27FC236}">
                <a16:creationId xmlns:a16="http://schemas.microsoft.com/office/drawing/2014/main" xmlns=""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xmlns=""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73" name="正方形/長方形 72">
            <a:extLst>
              <a:ext uri="{FF2B5EF4-FFF2-40B4-BE49-F238E27FC236}">
                <a16:creationId xmlns:a16="http://schemas.microsoft.com/office/drawing/2014/main" xmlns=""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4" name="正方形/長方形 73">
            <a:extLst>
              <a:ext uri="{FF2B5EF4-FFF2-40B4-BE49-F238E27FC236}">
                <a16:creationId xmlns:a16="http://schemas.microsoft.com/office/drawing/2014/main" xmlns=""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75" name="正方形/長方形 74">
            <a:extLst>
              <a:ext uri="{FF2B5EF4-FFF2-40B4-BE49-F238E27FC236}">
                <a16:creationId xmlns:a16="http://schemas.microsoft.com/office/drawing/2014/main" xmlns=""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6" name="正方形/長方形 75">
            <a:extLst>
              <a:ext uri="{FF2B5EF4-FFF2-40B4-BE49-F238E27FC236}">
                <a16:creationId xmlns:a16="http://schemas.microsoft.com/office/drawing/2014/main" xmlns=""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7" name="正方形/長方形 76">
            <a:extLst>
              <a:ext uri="{FF2B5EF4-FFF2-40B4-BE49-F238E27FC236}">
                <a16:creationId xmlns:a16="http://schemas.microsoft.com/office/drawing/2014/main" xmlns=""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8" name="正方形/長方形 77">
            <a:extLst>
              <a:ext uri="{FF2B5EF4-FFF2-40B4-BE49-F238E27FC236}">
                <a16:creationId xmlns:a16="http://schemas.microsoft.com/office/drawing/2014/main" xmlns=""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9" name="正方形/長方形 78">
            <a:extLst>
              <a:ext uri="{FF2B5EF4-FFF2-40B4-BE49-F238E27FC236}">
                <a16:creationId xmlns:a16="http://schemas.microsoft.com/office/drawing/2014/main" xmlns=""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xmlns=""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81" name="正方形/長方形 80">
            <a:extLst>
              <a:ext uri="{FF2B5EF4-FFF2-40B4-BE49-F238E27FC236}">
                <a16:creationId xmlns:a16="http://schemas.microsoft.com/office/drawing/2014/main" xmlns=""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2" name="正方形/長方形 81">
            <a:extLst>
              <a:ext uri="{FF2B5EF4-FFF2-40B4-BE49-F238E27FC236}">
                <a16:creationId xmlns:a16="http://schemas.microsoft.com/office/drawing/2014/main" xmlns=""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83" name="正方形/長方形 82">
            <a:extLst>
              <a:ext uri="{FF2B5EF4-FFF2-40B4-BE49-F238E27FC236}">
                <a16:creationId xmlns:a16="http://schemas.microsoft.com/office/drawing/2014/main" xmlns=""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4" name="正方形/長方形 83">
            <a:extLst>
              <a:ext uri="{FF2B5EF4-FFF2-40B4-BE49-F238E27FC236}">
                <a16:creationId xmlns:a16="http://schemas.microsoft.com/office/drawing/2014/main" xmlns=""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R153 G153 B153</a:t>
            </a:r>
          </a:p>
        </p:txBody>
      </p:sp>
      <p:sp>
        <p:nvSpPr>
          <p:cNvPr id="85" name="正方形/長方形 84">
            <a:extLst>
              <a:ext uri="{FF2B5EF4-FFF2-40B4-BE49-F238E27FC236}">
                <a16:creationId xmlns:a16="http://schemas.microsoft.com/office/drawing/2014/main" xmlns=""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R102 G102 B102</a:t>
            </a:r>
          </a:p>
        </p:txBody>
      </p:sp>
      <p:sp>
        <p:nvSpPr>
          <p:cNvPr id="86" name="正方形/長方形 85">
            <a:extLst>
              <a:ext uri="{FF2B5EF4-FFF2-40B4-BE49-F238E27FC236}">
                <a16:creationId xmlns:a16="http://schemas.microsoft.com/office/drawing/2014/main" xmlns=""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7" name="正方形/長方形 86">
            <a:extLst>
              <a:ext uri="{FF2B5EF4-FFF2-40B4-BE49-F238E27FC236}">
                <a16:creationId xmlns:a16="http://schemas.microsoft.com/office/drawing/2014/main" xmlns=""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8" name="正方形/長方形 87">
            <a:extLst>
              <a:ext uri="{FF2B5EF4-FFF2-40B4-BE49-F238E27FC236}">
                <a16:creationId xmlns:a16="http://schemas.microsoft.com/office/drawing/2014/main" xmlns=""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R235 G235 B235</a:t>
            </a:r>
          </a:p>
        </p:txBody>
      </p:sp>
      <p:sp>
        <p:nvSpPr>
          <p:cNvPr id="89" name="正方形/長方形 88">
            <a:extLst>
              <a:ext uri="{FF2B5EF4-FFF2-40B4-BE49-F238E27FC236}">
                <a16:creationId xmlns:a16="http://schemas.microsoft.com/office/drawing/2014/main" xmlns=""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R204 G204 B204</a:t>
            </a:r>
          </a:p>
        </p:txBody>
      </p:sp>
      <p:sp>
        <p:nvSpPr>
          <p:cNvPr id="90" name="正方形/長方形 89">
            <a:extLst>
              <a:ext uri="{FF2B5EF4-FFF2-40B4-BE49-F238E27FC236}">
                <a16:creationId xmlns:a16="http://schemas.microsoft.com/office/drawing/2014/main" xmlns=""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91" name="正方形/長方形 90">
            <a:extLst>
              <a:ext uri="{FF2B5EF4-FFF2-40B4-BE49-F238E27FC236}">
                <a16:creationId xmlns:a16="http://schemas.microsoft.com/office/drawing/2014/main" xmlns=""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92" name="正方形/長方形 91">
            <a:extLst>
              <a:ext uri="{FF2B5EF4-FFF2-40B4-BE49-F238E27FC236}">
                <a16:creationId xmlns:a16="http://schemas.microsoft.com/office/drawing/2014/main" xmlns=""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R222 G225 B237</a:t>
            </a:r>
          </a:p>
        </p:txBody>
      </p:sp>
    </p:spTree>
    <p:extLst>
      <p:ext uri="{BB962C8B-B14F-4D97-AF65-F5344CB8AC3E}">
        <p14:creationId xmlns:p14="http://schemas.microsoft.com/office/powerpoint/2010/main" val="81249569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82" r:id="rId5"/>
  </p:sldLayoutIdLst>
  <p:hf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800" b="1" kern="1200" baseline="0">
          <a:solidFill>
            <a:srgbClr val="333333"/>
          </a:solidFill>
          <a:latin typeface="メイリオ" panose="020B0604030504040204" pitchFamily="50" charset="-128"/>
          <a:ea typeface="メイリオ" panose="020B0604030504040204" pitchFamily="50" charset="-128"/>
          <a:cs typeface="+mn-cs"/>
        </a:defRPr>
      </a:lvl1pPr>
      <a:lvl2pPr marL="36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93600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xmlns="" id="{1AE3FCF5-2596-A246-B660-4FEF458907DD}"/>
              </a:ext>
            </a:extLst>
          </p:cNvPr>
          <p:cNvPicPr>
            <a:picLocks/>
          </p:cNvPicPr>
          <p:nvPr userDrawn="1"/>
        </p:nvPicPr>
        <p:blipFill>
          <a:blip r:embed="rId6"/>
          <a:stretch>
            <a:fillRect/>
          </a:stretch>
        </p:blipFill>
        <p:spPr>
          <a:xfrm>
            <a:off x="453292" y="6601968"/>
            <a:ext cx="11738708" cy="256032"/>
          </a:xfrm>
          <a:prstGeom prst="rect">
            <a:avLst/>
          </a:prstGeom>
        </p:spPr>
      </p:pic>
      <p:sp>
        <p:nvSpPr>
          <p:cNvPr id="8" name="テキスト ボックス 7"/>
          <p:cNvSpPr txBox="1"/>
          <p:nvPr userDrawn="1"/>
        </p:nvSpPr>
        <p:spPr>
          <a:xfrm>
            <a:off x="4873846" y="6696000"/>
            <a:ext cx="1063385" cy="108000"/>
          </a:xfrm>
          <a:prstGeom prst="rect">
            <a:avLst/>
          </a:prstGeom>
          <a:noFill/>
        </p:spPr>
        <p:txBody>
          <a:bodyPr wrap="square" lIns="0" tIns="0" rIns="0" bIns="0" rtlCol="0">
            <a:spAutoFit/>
          </a:bodyPr>
          <a:lstStyle/>
          <a:p>
            <a:pPr algn="r"/>
            <a:r>
              <a:rPr kumimoji="1" lang="en-US" altLang="ja-JP" sz="700" b="1" dirty="0">
                <a:solidFill>
                  <a:schemeClr val="bg1"/>
                </a:solidFill>
              </a:rPr>
              <a:t>DS</a:t>
            </a:r>
            <a:r>
              <a:rPr kumimoji="1" lang="ja-JP" altLang="en-US" sz="700" b="1" dirty="0">
                <a:solidFill>
                  <a:schemeClr val="bg1"/>
                </a:solidFill>
              </a:rPr>
              <a:t>部</a:t>
            </a:r>
          </a:p>
        </p:txBody>
      </p:sp>
      <p:sp>
        <p:nvSpPr>
          <p:cNvPr id="11" name="テキスト ボックス 10">
            <a:extLst>
              <a:ext uri="{FF2B5EF4-FFF2-40B4-BE49-F238E27FC236}">
                <a16:creationId xmlns:a16="http://schemas.microsoft.com/office/drawing/2014/main" xmlns="" id="{37DD5FFD-127C-DD47-9BF7-CB6A75491278}"/>
              </a:ext>
            </a:extLst>
          </p:cNvPr>
          <p:cNvSpPr txBox="1"/>
          <p:nvPr userDrawn="1"/>
        </p:nvSpPr>
        <p:spPr>
          <a:xfrm>
            <a:off x="11569100" y="6612745"/>
            <a:ext cx="527709" cy="246221"/>
          </a:xfrm>
          <a:prstGeom prst="rect">
            <a:avLst/>
          </a:prstGeom>
          <a:noFill/>
        </p:spPr>
        <p:txBody>
          <a:bodyPr wrap="none" rtlCol="0">
            <a:spAutoFit/>
          </a:bodyPr>
          <a:lstStyle/>
          <a:p>
            <a:pPr algn="r"/>
            <a:fld id="{DD04DF85-ADCB-4E8A-A23F-C9CEF091EC87}" type="slidenum">
              <a:rPr lang="ja-JP" altLang="en-US" sz="1000" smtClean="0">
                <a:solidFill>
                  <a:schemeClr val="bg1"/>
                </a:solidFill>
                <a:latin typeface="Segoe UI" panose="020B0502040204020203" pitchFamily="34" charset="0"/>
                <a:ea typeface="メイリオ" panose="020B0604030504040204" pitchFamily="50" charset="-128"/>
                <a:cs typeface="Segoe UI" panose="020B0502040204020203" pitchFamily="34" charset="0"/>
              </a:rPr>
              <a:pPr algn="r"/>
              <a:t>‹#›</a:t>
            </a:fld>
            <a:r>
              <a:rPr lang="en-US" altLang="ja-JP" sz="1000">
                <a:solidFill>
                  <a:schemeClr val="bg1"/>
                </a:solidFill>
                <a:latin typeface="Segoe UI" panose="020B0502040204020203" pitchFamily="34" charset="0"/>
                <a:cs typeface="Segoe UI" panose="020B0502040204020203" pitchFamily="34" charset="0"/>
              </a:rPr>
              <a:t>/00</a:t>
            </a:r>
            <a:endParaRPr lang="ja-JP" altLang="en-US" sz="1000">
              <a:solidFill>
                <a:schemeClr val="bg1"/>
              </a:solidFill>
              <a:latin typeface="Segoe UI" panose="020B0502040204020203" pitchFamily="34" charset="0"/>
              <a:cs typeface="Segoe UI" panose="020B0502040204020203" pitchFamily="34" charset="0"/>
            </a:endParaRPr>
          </a:p>
        </p:txBody>
      </p:sp>
      <p:sp>
        <p:nvSpPr>
          <p:cNvPr id="13" name="コンテンツ プレースホルダー 6">
            <a:extLst>
              <a:ext uri="{FF2B5EF4-FFF2-40B4-BE49-F238E27FC236}">
                <a16:creationId xmlns:a16="http://schemas.microsoft.com/office/drawing/2014/main" xmlns="" id="{E47FB8F7-E074-7A44-87D1-3AC4F6A817DA}"/>
              </a:ext>
            </a:extLst>
          </p:cNvPr>
          <p:cNvSpPr txBox="1">
            <a:spLocks/>
          </p:cNvSpPr>
          <p:nvPr userDrawn="1"/>
        </p:nvSpPr>
        <p:spPr>
          <a:xfrm>
            <a:off x="7443692" y="6681600"/>
            <a:ext cx="3987692"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 altLang="ja-JP" sz="700">
                <a:solidFill>
                  <a:schemeClr val="bg1"/>
                </a:solidFill>
                <a:latin typeface="Segoe UI" panose="020B0502040204020203" pitchFamily="34" charset="0"/>
                <a:cs typeface="Segoe UI" panose="020B0502040204020203" pitchFamily="34" charset="0"/>
              </a:rPr>
              <a:t>Jan. 0</a:t>
            </a:r>
            <a:r>
              <a:rPr lang="en-US" altLang="ja-JP" sz="700">
                <a:solidFill>
                  <a:schemeClr val="bg1"/>
                </a:solidFill>
                <a:latin typeface="Segoe UI" panose="020B0502040204020203" pitchFamily="34" charset="0"/>
                <a:cs typeface="Segoe UI" panose="020B0502040204020203" pitchFamily="34" charset="0"/>
              </a:rPr>
              <a:t>0</a:t>
            </a:r>
            <a:r>
              <a:rPr lang="en" altLang="ja-JP" sz="700">
                <a:solidFill>
                  <a:schemeClr val="bg1"/>
                </a:solidFill>
                <a:latin typeface="Segoe UI" panose="020B0502040204020203" pitchFamily="34" charset="0"/>
                <a:cs typeface="Segoe UI" panose="020B0502040204020203" pitchFamily="34" charset="0"/>
              </a:rPr>
              <a:t>, </a:t>
            </a:r>
            <a:r>
              <a:rPr lang="en-US" altLang="ja-JP" sz="700">
                <a:solidFill>
                  <a:schemeClr val="bg1"/>
                </a:solidFill>
                <a:latin typeface="Segoe UI" panose="020B0502040204020203" pitchFamily="34" charset="0"/>
                <a:cs typeface="Segoe UI" panose="020B0502040204020203" pitchFamily="34" charset="0"/>
              </a:rPr>
              <a:t>2021 / © AISIN CORPORATION All Rights Reserved.</a:t>
            </a:r>
            <a:endParaRPr lang="ja-JP" altLang="en-US" sz="700">
              <a:solidFill>
                <a:schemeClr val="bg1"/>
              </a:solidFill>
              <a:latin typeface="Segoe UI" panose="020B0502040204020203" pitchFamily="34" charset="0"/>
              <a:cs typeface="Segoe UI" panose="020B0502040204020203" pitchFamily="34" charset="0"/>
            </a:endParaRPr>
          </a:p>
        </p:txBody>
      </p:sp>
      <p:sp>
        <p:nvSpPr>
          <p:cNvPr id="22" name="正方形/長方形 21">
            <a:extLst>
              <a:ext uri="{FF2B5EF4-FFF2-40B4-BE49-F238E27FC236}">
                <a16:creationId xmlns:a16="http://schemas.microsoft.com/office/drawing/2014/main" xmlns="" id="{F4AC7A4D-6E21-7A4C-A961-5DA83D8F01AE}"/>
              </a:ext>
            </a:extLst>
          </p:cNvPr>
          <p:cNvSpPr/>
          <p:nvPr userDrawn="1"/>
        </p:nvSpPr>
        <p:spPr>
          <a:xfrm>
            <a:off x="-1085090" y="527"/>
            <a:ext cx="542545"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900"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23" name="正方形/長方形 22">
            <a:extLst>
              <a:ext uri="{FF2B5EF4-FFF2-40B4-BE49-F238E27FC236}">
                <a16:creationId xmlns:a16="http://schemas.microsoft.com/office/drawing/2014/main" xmlns="" id="{F4AC7A4D-6E21-7A4C-A961-5DA83D8F01AE}"/>
              </a:ext>
            </a:extLst>
          </p:cNvPr>
          <p:cNvSpPr/>
          <p:nvPr userDrawn="1"/>
        </p:nvSpPr>
        <p:spPr>
          <a:xfrm>
            <a:off x="-2561931" y="52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24" name="正方形/長方形 23">
            <a:extLst>
              <a:ext uri="{FF2B5EF4-FFF2-40B4-BE49-F238E27FC236}">
                <a16:creationId xmlns:a16="http://schemas.microsoft.com/office/drawing/2014/main" xmlns="" id="{726849EE-6865-1F4E-B2B0-B61D15B6EC0D}"/>
              </a:ext>
            </a:extLst>
          </p:cNvPr>
          <p:cNvSpPr/>
          <p:nvPr userDrawn="1"/>
        </p:nvSpPr>
        <p:spPr>
          <a:xfrm>
            <a:off x="-1085090" y="549207"/>
            <a:ext cx="542545"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1" name="正方形/長方形 40">
            <a:extLst>
              <a:ext uri="{FF2B5EF4-FFF2-40B4-BE49-F238E27FC236}">
                <a16:creationId xmlns:a16="http://schemas.microsoft.com/office/drawing/2014/main" xmlns="" id="{F4AC7A4D-6E21-7A4C-A961-5DA83D8F01AE}"/>
              </a:ext>
            </a:extLst>
          </p:cNvPr>
          <p:cNvSpPr/>
          <p:nvPr userDrawn="1"/>
        </p:nvSpPr>
        <p:spPr>
          <a:xfrm>
            <a:off x="-2561931" y="54920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42" name="正方形/長方形 41">
            <a:extLst>
              <a:ext uri="{FF2B5EF4-FFF2-40B4-BE49-F238E27FC236}">
                <a16:creationId xmlns:a16="http://schemas.microsoft.com/office/drawing/2014/main" xmlns="" id="{48C117A6-C546-0C42-99EF-0376AB21CB8A}"/>
              </a:ext>
            </a:extLst>
          </p:cNvPr>
          <p:cNvSpPr/>
          <p:nvPr userDrawn="1"/>
        </p:nvSpPr>
        <p:spPr>
          <a:xfrm>
            <a:off x="-1085090" y="1097887"/>
            <a:ext cx="542545"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3" name="正方形/長方形 42">
            <a:extLst>
              <a:ext uri="{FF2B5EF4-FFF2-40B4-BE49-F238E27FC236}">
                <a16:creationId xmlns:a16="http://schemas.microsoft.com/office/drawing/2014/main" xmlns="" id="{F4AC7A4D-6E21-7A4C-A961-5DA83D8F01AE}"/>
              </a:ext>
            </a:extLst>
          </p:cNvPr>
          <p:cNvSpPr/>
          <p:nvPr userDrawn="1"/>
        </p:nvSpPr>
        <p:spPr>
          <a:xfrm>
            <a:off x="-2561931" y="109788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44" name="正方形/長方形 43">
            <a:extLst>
              <a:ext uri="{FF2B5EF4-FFF2-40B4-BE49-F238E27FC236}">
                <a16:creationId xmlns:a16="http://schemas.microsoft.com/office/drawing/2014/main" xmlns="" id="{DC31C3B1-5ED5-CC45-8D42-9AC157BF190D}"/>
              </a:ext>
            </a:extLst>
          </p:cNvPr>
          <p:cNvSpPr/>
          <p:nvPr userDrawn="1"/>
        </p:nvSpPr>
        <p:spPr>
          <a:xfrm>
            <a:off x="-1085090" y="1646567"/>
            <a:ext cx="542545"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45" name="正方形/長方形 44">
            <a:extLst>
              <a:ext uri="{FF2B5EF4-FFF2-40B4-BE49-F238E27FC236}">
                <a16:creationId xmlns:a16="http://schemas.microsoft.com/office/drawing/2014/main" xmlns="" id="{F4AC7A4D-6E21-7A4C-A961-5DA83D8F01AE}"/>
              </a:ext>
            </a:extLst>
          </p:cNvPr>
          <p:cNvSpPr/>
          <p:nvPr userDrawn="1"/>
        </p:nvSpPr>
        <p:spPr>
          <a:xfrm>
            <a:off x="-2561931" y="164656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46" name="正方形/長方形 45">
            <a:extLst>
              <a:ext uri="{FF2B5EF4-FFF2-40B4-BE49-F238E27FC236}">
                <a16:creationId xmlns:a16="http://schemas.microsoft.com/office/drawing/2014/main" xmlns="" id="{ACA1EDBB-4DB2-E24D-83B0-24E929FD55CA}"/>
              </a:ext>
            </a:extLst>
          </p:cNvPr>
          <p:cNvSpPr/>
          <p:nvPr userDrawn="1"/>
        </p:nvSpPr>
        <p:spPr>
          <a:xfrm>
            <a:off x="-1085090" y="3861363"/>
            <a:ext cx="542545"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7" name="正方形/長方形 46">
            <a:extLst>
              <a:ext uri="{FF2B5EF4-FFF2-40B4-BE49-F238E27FC236}">
                <a16:creationId xmlns:a16="http://schemas.microsoft.com/office/drawing/2014/main" xmlns="" id="{F4AC7A4D-6E21-7A4C-A961-5DA83D8F01AE}"/>
              </a:ext>
            </a:extLst>
          </p:cNvPr>
          <p:cNvSpPr/>
          <p:nvPr userDrawn="1"/>
        </p:nvSpPr>
        <p:spPr>
          <a:xfrm>
            <a:off x="-2610860" y="3861363"/>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48" name="正方形/長方形 47">
            <a:extLst>
              <a:ext uri="{FF2B5EF4-FFF2-40B4-BE49-F238E27FC236}">
                <a16:creationId xmlns:a16="http://schemas.microsoft.com/office/drawing/2014/main" xmlns="" id="{F4AC7A4D-6E21-7A4C-A961-5DA83D8F01AE}"/>
              </a:ext>
            </a:extLst>
          </p:cNvPr>
          <p:cNvSpPr/>
          <p:nvPr userDrawn="1"/>
        </p:nvSpPr>
        <p:spPr>
          <a:xfrm>
            <a:off x="-2552004" y="3308012"/>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49" name="正方形/長方形 48">
            <a:extLst>
              <a:ext uri="{FF2B5EF4-FFF2-40B4-BE49-F238E27FC236}">
                <a16:creationId xmlns:a16="http://schemas.microsoft.com/office/drawing/2014/main" xmlns="" id="{ACA1EDBB-4DB2-E24D-83B0-24E929FD55CA}"/>
              </a:ext>
            </a:extLst>
          </p:cNvPr>
          <p:cNvSpPr/>
          <p:nvPr userDrawn="1"/>
        </p:nvSpPr>
        <p:spPr>
          <a:xfrm>
            <a:off x="-1085090" y="3308012"/>
            <a:ext cx="542545"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50" name="正方形/長方形 49">
            <a:extLst>
              <a:ext uri="{FF2B5EF4-FFF2-40B4-BE49-F238E27FC236}">
                <a16:creationId xmlns:a16="http://schemas.microsoft.com/office/drawing/2014/main" xmlns="" id="{E40500AD-14E2-CB4D-9452-050B16BFCA22}"/>
              </a:ext>
            </a:extLst>
          </p:cNvPr>
          <p:cNvSpPr/>
          <p:nvPr userDrawn="1"/>
        </p:nvSpPr>
        <p:spPr>
          <a:xfrm>
            <a:off x="-1085090" y="2201310"/>
            <a:ext cx="542545"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51" name="正方形/長方形 50">
            <a:extLst>
              <a:ext uri="{FF2B5EF4-FFF2-40B4-BE49-F238E27FC236}">
                <a16:creationId xmlns:a16="http://schemas.microsoft.com/office/drawing/2014/main" xmlns="" id="{F4AC7A4D-6E21-7A4C-A961-5DA83D8F01AE}"/>
              </a:ext>
            </a:extLst>
          </p:cNvPr>
          <p:cNvSpPr/>
          <p:nvPr userDrawn="1"/>
        </p:nvSpPr>
        <p:spPr>
          <a:xfrm>
            <a:off x="-2610859" y="2201310"/>
            <a:ext cx="1584626"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52" name="正方形/長方形 51">
            <a:extLst>
              <a:ext uri="{FF2B5EF4-FFF2-40B4-BE49-F238E27FC236}">
                <a16:creationId xmlns:a16="http://schemas.microsoft.com/office/drawing/2014/main" xmlns="" id="{E40500AD-14E2-CB4D-9452-050B16BFCA22}"/>
              </a:ext>
            </a:extLst>
          </p:cNvPr>
          <p:cNvSpPr/>
          <p:nvPr userDrawn="1"/>
        </p:nvSpPr>
        <p:spPr>
          <a:xfrm>
            <a:off x="-1085090" y="2754661"/>
            <a:ext cx="542545"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53" name="正方形/長方形 52">
            <a:extLst>
              <a:ext uri="{FF2B5EF4-FFF2-40B4-BE49-F238E27FC236}">
                <a16:creationId xmlns:a16="http://schemas.microsoft.com/office/drawing/2014/main" xmlns="" id="{F4AC7A4D-6E21-7A4C-A961-5DA83D8F01AE}"/>
              </a:ext>
            </a:extLst>
          </p:cNvPr>
          <p:cNvSpPr/>
          <p:nvPr userDrawn="1"/>
        </p:nvSpPr>
        <p:spPr>
          <a:xfrm>
            <a:off x="-2610859" y="2754661"/>
            <a:ext cx="1584626"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R250 G10 B60</a:t>
            </a:r>
          </a:p>
        </p:txBody>
      </p:sp>
    </p:spTree>
    <p:extLst>
      <p:ext uri="{BB962C8B-B14F-4D97-AF65-F5344CB8AC3E}">
        <p14:creationId xmlns:p14="http://schemas.microsoft.com/office/powerpoint/2010/main" val="1638553320"/>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Lst>
  <p:hf sldNum="0"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1.png"/><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pPr marL="342900" indent="-342900">
              <a:buFont typeface="Arial"/>
              <a:buChar char="•"/>
            </a:pPr>
            <a:r>
              <a:rPr lang="ja-JP" altLang="en-US" sz="2400" dirty="0"/>
              <a:t>本分析の目的（今回の分析はなにがわかる分析なのでしょうか？）</a:t>
            </a:r>
          </a:p>
          <a:p>
            <a:endParaRPr kumimoji="1" lang="ja-JP" altLang="en-US" dirty="0"/>
          </a:p>
        </p:txBody>
      </p:sp>
      <p:sp>
        <p:nvSpPr>
          <p:cNvPr id="3" name="テキスト プレースホルダー 2"/>
          <p:cNvSpPr>
            <a:spLocks noGrp="1"/>
          </p:cNvSpPr>
          <p:nvPr>
            <p:ph type="body" sz="quarter" idx="20"/>
          </p:nvPr>
        </p:nvSpPr>
        <p:spPr/>
        <p:txBody>
          <a:bodyPr/>
          <a:lstStyle/>
          <a:p>
            <a:r>
              <a:rPr kumimoji="1" lang="ja-JP" altLang="en-US" dirty="0" smtClean="0"/>
              <a:t>目次</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spTree>
    <p:extLst>
      <p:ext uri="{BB962C8B-B14F-4D97-AF65-F5344CB8AC3E}">
        <p14:creationId xmlns:p14="http://schemas.microsoft.com/office/powerpoint/2010/main" val="42640763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555F10C3-5CB9-4695-B6C4-47A515B355B7}"/>
              </a:ext>
            </a:extLst>
          </p:cNvPr>
          <p:cNvSpPr>
            <a:spLocks noGrp="1"/>
          </p:cNvSpPr>
          <p:nvPr>
            <p:ph type="body" sz="quarter" idx="18"/>
          </p:nvPr>
        </p:nvSpPr>
        <p:spPr/>
        <p:txBody>
          <a:bodyPr/>
          <a:lstStyle/>
          <a:p>
            <a:endParaRPr kumimoji="1" lang="ja-JP" altLang="en-US" dirty="0"/>
          </a:p>
        </p:txBody>
      </p:sp>
      <p:sp>
        <p:nvSpPr>
          <p:cNvPr id="3" name="テキスト プレースホルダー 2">
            <a:extLst>
              <a:ext uri="{FF2B5EF4-FFF2-40B4-BE49-F238E27FC236}">
                <a16:creationId xmlns:a16="http://schemas.microsoft.com/office/drawing/2014/main" xmlns="" id="{232659A9-AD42-4F32-AB55-4B1C9886BC8C}"/>
              </a:ext>
            </a:extLst>
          </p:cNvPr>
          <p:cNvSpPr>
            <a:spLocks noGrp="1"/>
          </p:cNvSpPr>
          <p:nvPr>
            <p:ph type="body" sz="quarter" idx="20"/>
          </p:nvPr>
        </p:nvSpPr>
        <p:spPr/>
        <p:txBody>
          <a:bodyPr/>
          <a:lstStyle/>
          <a:p>
            <a:r>
              <a:rPr kumimoji="1" lang="ja-JP" altLang="en-US" dirty="0"/>
              <a:t>順立装置の在庫量が設計値</a:t>
            </a:r>
            <a:r>
              <a:rPr kumimoji="1" lang="en-US" altLang="ja-JP" dirty="0"/>
              <a:t>MAX</a:t>
            </a:r>
            <a:r>
              <a:rPr kumimoji="1" lang="ja-JP" altLang="en-US" dirty="0"/>
              <a:t>を超過する原因</a:t>
            </a:r>
          </a:p>
        </p:txBody>
      </p:sp>
      <p:sp>
        <p:nvSpPr>
          <p:cNvPr id="4" name="日付プレースホルダー 3">
            <a:extLst>
              <a:ext uri="{FF2B5EF4-FFF2-40B4-BE49-F238E27FC236}">
                <a16:creationId xmlns:a16="http://schemas.microsoft.com/office/drawing/2014/main" xmlns="" id="{6B0ED087-C7BA-43F0-A998-AC872F0B6852}"/>
              </a:ext>
            </a:extLst>
          </p:cNvPr>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graphicFrame>
        <p:nvGraphicFramePr>
          <p:cNvPr id="5" name="表 5">
            <a:extLst>
              <a:ext uri="{FF2B5EF4-FFF2-40B4-BE49-F238E27FC236}">
                <a16:creationId xmlns:a16="http://schemas.microsoft.com/office/drawing/2014/main" xmlns="" id="{2F827E57-988E-4E18-AB3D-B10B248A8971}"/>
              </a:ext>
            </a:extLst>
          </p:cNvPr>
          <p:cNvGraphicFramePr>
            <a:graphicFrameLocks noGrp="1"/>
          </p:cNvGraphicFramePr>
          <p:nvPr>
            <p:extLst>
              <p:ext uri="{D42A27DB-BD31-4B8C-83A1-F6EECF244321}">
                <p14:modId xmlns:p14="http://schemas.microsoft.com/office/powerpoint/2010/main" val="1378848155"/>
              </p:ext>
            </p:extLst>
          </p:nvPr>
        </p:nvGraphicFramePr>
        <p:xfrm>
          <a:off x="443078" y="767396"/>
          <a:ext cx="11341554" cy="1381760"/>
        </p:xfrm>
        <a:graphic>
          <a:graphicData uri="http://schemas.openxmlformats.org/drawingml/2006/table">
            <a:tbl>
              <a:tblPr firstRow="1" bandRow="1">
                <a:tableStyleId>{5C22544A-7EE6-4342-B048-85BDC9FD1C3A}</a:tableStyleId>
              </a:tblPr>
              <a:tblGrid>
                <a:gridCol w="3780518">
                  <a:extLst>
                    <a:ext uri="{9D8B030D-6E8A-4147-A177-3AD203B41FA5}">
                      <a16:colId xmlns:a16="http://schemas.microsoft.com/office/drawing/2014/main" xmlns="" val="1003181865"/>
                    </a:ext>
                  </a:extLst>
                </a:gridCol>
                <a:gridCol w="3780518">
                  <a:extLst>
                    <a:ext uri="{9D8B030D-6E8A-4147-A177-3AD203B41FA5}">
                      <a16:colId xmlns:a16="http://schemas.microsoft.com/office/drawing/2014/main" xmlns="" val="2932463258"/>
                    </a:ext>
                  </a:extLst>
                </a:gridCol>
                <a:gridCol w="3780518">
                  <a:extLst>
                    <a:ext uri="{9D8B030D-6E8A-4147-A177-3AD203B41FA5}">
                      <a16:colId xmlns:a16="http://schemas.microsoft.com/office/drawing/2014/main" xmlns="" val="183089483"/>
                    </a:ext>
                  </a:extLst>
                </a:gridCol>
              </a:tblGrid>
              <a:tr h="370840">
                <a:tc>
                  <a:txBody>
                    <a:bodyPr/>
                    <a:lstStyle/>
                    <a:p>
                      <a:r>
                        <a:rPr kumimoji="1" lang="ja-JP" altLang="en-US" dirty="0"/>
                        <a:t>仮説</a:t>
                      </a:r>
                    </a:p>
                  </a:txBody>
                  <a:tcPr/>
                </a:tc>
                <a:tc>
                  <a:txBody>
                    <a:bodyPr/>
                    <a:lstStyle/>
                    <a:p>
                      <a:r>
                        <a:rPr kumimoji="1" lang="ja-JP" altLang="en-US" dirty="0"/>
                        <a:t>原因</a:t>
                      </a:r>
                    </a:p>
                  </a:txBody>
                  <a:tcPr/>
                </a:tc>
                <a:tc>
                  <a:txBody>
                    <a:bodyPr/>
                    <a:lstStyle/>
                    <a:p>
                      <a:r>
                        <a:rPr kumimoji="1" lang="ja-JP" altLang="en-US" dirty="0"/>
                        <a:t>メモ</a:t>
                      </a:r>
                    </a:p>
                  </a:txBody>
                  <a:tcPr/>
                </a:tc>
                <a:extLst>
                  <a:ext uri="{0D108BD9-81ED-4DB2-BD59-A6C34878D82A}">
                    <a16:rowId xmlns:a16="http://schemas.microsoft.com/office/drawing/2014/main" xmlns="" val="526116253"/>
                  </a:ext>
                </a:extLst>
              </a:tr>
              <a:tr h="370840">
                <a:tc>
                  <a:txBody>
                    <a:bodyPr/>
                    <a:lstStyle/>
                    <a:p>
                      <a:r>
                        <a:rPr kumimoji="1" lang="ja-JP" altLang="en-US" dirty="0"/>
                        <a:t>出庫量に対して入庫量が多い</a:t>
                      </a:r>
                    </a:p>
                  </a:txBody>
                  <a:tcPr/>
                </a:tc>
                <a:tc>
                  <a:txBody>
                    <a:bodyPr/>
                    <a:lstStyle/>
                    <a:p>
                      <a:r>
                        <a:rPr kumimoji="1" lang="ja-JP" altLang="en-US" dirty="0"/>
                        <a:t>・日量数＜納入量</a:t>
                      </a:r>
                      <a:endParaRPr kumimoji="1" lang="en-US" altLang="ja-JP" dirty="0"/>
                    </a:p>
                    <a:p>
                      <a:r>
                        <a:rPr kumimoji="1" lang="ja-JP" altLang="en-US" dirty="0"/>
                        <a:t>・予定生産台数＞実績生産台数</a:t>
                      </a:r>
                    </a:p>
                  </a:txBody>
                  <a:tcPr/>
                </a:tc>
                <a:tc>
                  <a:txBody>
                    <a:bodyPr/>
                    <a:lstStyle/>
                    <a:p>
                      <a:endParaRPr kumimoji="1" lang="ja-JP" altLang="en-US" dirty="0"/>
                    </a:p>
                  </a:txBody>
                  <a:tcPr/>
                </a:tc>
                <a:extLst>
                  <a:ext uri="{0D108BD9-81ED-4DB2-BD59-A6C34878D82A}">
                    <a16:rowId xmlns:a16="http://schemas.microsoft.com/office/drawing/2014/main" xmlns="" val="2760728873"/>
                  </a:ext>
                </a:extLst>
              </a:tr>
              <a:tr h="370840">
                <a:tc>
                  <a:txBody>
                    <a:bodyPr/>
                    <a:lstStyle/>
                    <a:p>
                      <a:r>
                        <a:rPr kumimoji="1" lang="ja-JP" altLang="en-US" dirty="0"/>
                        <a:t>入庫のタイミングが早い</a:t>
                      </a:r>
                    </a:p>
                  </a:txBody>
                  <a:tcPr/>
                </a:tc>
                <a:tc>
                  <a:txBody>
                    <a:bodyPr/>
                    <a:lstStyle/>
                    <a:p>
                      <a:endParaRPr kumimoji="1" lang="ja-JP" altLang="en-US"/>
                    </a:p>
                  </a:txBody>
                  <a:tcPr/>
                </a:tc>
                <a:tc>
                  <a:txBody>
                    <a:bodyPr/>
                    <a:lstStyle/>
                    <a:p>
                      <a:endParaRPr kumimoji="1" lang="ja-JP" altLang="en-US" dirty="0"/>
                    </a:p>
                  </a:txBody>
                  <a:tcPr/>
                </a:tc>
                <a:extLst>
                  <a:ext uri="{0D108BD9-81ED-4DB2-BD59-A6C34878D82A}">
                    <a16:rowId xmlns:a16="http://schemas.microsoft.com/office/drawing/2014/main" xmlns="" val="2474449730"/>
                  </a:ext>
                </a:extLst>
              </a:tr>
            </a:tbl>
          </a:graphicData>
        </a:graphic>
      </p:graphicFrame>
    </p:spTree>
    <p:extLst>
      <p:ext uri="{BB962C8B-B14F-4D97-AF65-F5344CB8AC3E}">
        <p14:creationId xmlns:p14="http://schemas.microsoft.com/office/powerpoint/2010/main" val="3547292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46E84151-8537-4987-8803-CB330D2BDA30}"/>
              </a:ext>
            </a:extLst>
          </p:cNvPr>
          <p:cNvSpPr>
            <a:spLocks noGrp="1"/>
          </p:cNvSpPr>
          <p:nvPr>
            <p:ph type="body" sz="quarter" idx="18"/>
          </p:nvPr>
        </p:nvSpPr>
        <p:spPr/>
        <p:txBody>
          <a:bodyPr/>
          <a:lstStyle/>
          <a:p>
            <a:endParaRPr kumimoji="1" lang="ja-JP" altLang="en-US" dirty="0"/>
          </a:p>
        </p:txBody>
      </p:sp>
      <p:sp>
        <p:nvSpPr>
          <p:cNvPr id="3" name="テキスト プレースホルダー 2">
            <a:extLst>
              <a:ext uri="{FF2B5EF4-FFF2-40B4-BE49-F238E27FC236}">
                <a16:creationId xmlns:a16="http://schemas.microsoft.com/office/drawing/2014/main" xmlns="" id="{71EB3325-3925-4DCB-B99B-0B62251E93DA}"/>
              </a:ext>
            </a:extLst>
          </p:cNvPr>
          <p:cNvSpPr>
            <a:spLocks noGrp="1"/>
          </p:cNvSpPr>
          <p:nvPr>
            <p:ph type="body" sz="quarter" idx="19"/>
          </p:nvPr>
        </p:nvSpPr>
        <p:spPr/>
        <p:txBody>
          <a:bodyPr/>
          <a:lstStyle/>
          <a:p>
            <a:endParaRPr kumimoji="1" lang="ja-JP" altLang="en-US"/>
          </a:p>
        </p:txBody>
      </p:sp>
      <p:pic>
        <p:nvPicPr>
          <p:cNvPr id="5" name="図 4">
            <a:extLst>
              <a:ext uri="{FF2B5EF4-FFF2-40B4-BE49-F238E27FC236}">
                <a16:creationId xmlns:a16="http://schemas.microsoft.com/office/drawing/2014/main" xmlns="" id="{8B6DCCD1-8FBE-460B-B0A0-13BE128E23D8}"/>
              </a:ext>
            </a:extLst>
          </p:cNvPr>
          <p:cNvPicPr>
            <a:picLocks noChangeAspect="1"/>
          </p:cNvPicPr>
          <p:nvPr/>
        </p:nvPicPr>
        <p:blipFill>
          <a:blip r:embed="rId2"/>
          <a:stretch>
            <a:fillRect/>
          </a:stretch>
        </p:blipFill>
        <p:spPr>
          <a:xfrm>
            <a:off x="0" y="0"/>
            <a:ext cx="10217850" cy="6858000"/>
          </a:xfrm>
          <a:prstGeom prst="rect">
            <a:avLst/>
          </a:prstGeom>
        </p:spPr>
      </p:pic>
      <p:sp>
        <p:nvSpPr>
          <p:cNvPr id="7" name="テキスト ボックス 6">
            <a:extLst>
              <a:ext uri="{FF2B5EF4-FFF2-40B4-BE49-F238E27FC236}">
                <a16:creationId xmlns:a16="http://schemas.microsoft.com/office/drawing/2014/main" xmlns="" id="{A45F91CB-4F57-40CE-8034-1A51B4153C58}"/>
              </a:ext>
            </a:extLst>
          </p:cNvPr>
          <p:cNvSpPr txBox="1"/>
          <p:nvPr/>
        </p:nvSpPr>
        <p:spPr>
          <a:xfrm>
            <a:off x="9071037" y="3837493"/>
            <a:ext cx="2677886" cy="246221"/>
          </a:xfrm>
          <a:prstGeom prst="rect">
            <a:avLst/>
          </a:prstGeom>
          <a:noFill/>
        </p:spPr>
        <p:txBody>
          <a:bodyPr wrap="square" rtlCol="0">
            <a:spAutoFit/>
          </a:bodyPr>
          <a:lstStyle/>
          <a:p>
            <a:r>
              <a:rPr kumimoji="1" lang="ja-JP" altLang="en-US" sz="1000" dirty="0"/>
              <a:t>使用工程毎に相関の強さ違う</a:t>
            </a:r>
          </a:p>
        </p:txBody>
      </p:sp>
      <p:sp>
        <p:nvSpPr>
          <p:cNvPr id="8" name="テキスト ボックス 7">
            <a:extLst>
              <a:ext uri="{FF2B5EF4-FFF2-40B4-BE49-F238E27FC236}">
                <a16:creationId xmlns:a16="http://schemas.microsoft.com/office/drawing/2014/main" xmlns="" id="{D272B55B-AA7F-4BB2-AC8A-288490AD2901}"/>
              </a:ext>
            </a:extLst>
          </p:cNvPr>
          <p:cNvSpPr txBox="1"/>
          <p:nvPr/>
        </p:nvSpPr>
        <p:spPr>
          <a:xfrm>
            <a:off x="4963884" y="75116"/>
            <a:ext cx="6685111" cy="246221"/>
          </a:xfrm>
          <a:prstGeom prst="rect">
            <a:avLst/>
          </a:prstGeom>
          <a:noFill/>
        </p:spPr>
        <p:txBody>
          <a:bodyPr wrap="square" rtlCol="0">
            <a:spAutoFit/>
          </a:bodyPr>
          <a:lstStyle/>
          <a:p>
            <a:r>
              <a:rPr lang="en-US" altLang="ja-JP" sz="1000" dirty="0"/>
              <a:t>※</a:t>
            </a:r>
            <a:r>
              <a:rPr lang="ja-JP" altLang="en-US" sz="1000" dirty="0"/>
              <a:t>１プロット＝ある品番の値を１</a:t>
            </a:r>
            <a:r>
              <a:rPr lang="en-US" altLang="ja-JP" sz="1000" dirty="0"/>
              <a:t>week</a:t>
            </a:r>
            <a:r>
              <a:rPr lang="ja-JP" altLang="en-US" sz="1000" dirty="0"/>
              <a:t>でまるめたもの、傾向線（相関の強さを定量的に表したもの）</a:t>
            </a:r>
            <a:endParaRPr kumimoji="1" lang="ja-JP" altLang="en-US" sz="1000" dirty="0"/>
          </a:p>
        </p:txBody>
      </p:sp>
    </p:spTree>
    <p:extLst>
      <p:ext uri="{BB962C8B-B14F-4D97-AF65-F5344CB8AC3E}">
        <p14:creationId xmlns:p14="http://schemas.microsoft.com/office/powerpoint/2010/main" val="2869405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ADC2AE6B-DAD9-44D2-9F8C-68D16DF016A9}"/>
              </a:ext>
            </a:extLst>
          </p:cNvPr>
          <p:cNvSpPr>
            <a:spLocks noGrp="1"/>
          </p:cNvSpPr>
          <p:nvPr>
            <p:ph type="body" sz="quarter" idx="18"/>
          </p:nvPr>
        </p:nvSpPr>
        <p:spPr/>
        <p:txBody>
          <a:bodyPr/>
          <a:lstStyle/>
          <a:p>
            <a:endParaRPr kumimoji="1" lang="ja-JP" altLang="en-US" dirty="0"/>
          </a:p>
        </p:txBody>
      </p:sp>
      <p:sp>
        <p:nvSpPr>
          <p:cNvPr id="3" name="テキスト プレースホルダー 2">
            <a:extLst>
              <a:ext uri="{FF2B5EF4-FFF2-40B4-BE49-F238E27FC236}">
                <a16:creationId xmlns:a16="http://schemas.microsoft.com/office/drawing/2014/main" xmlns="" id="{3FCDE7D4-D5CD-4536-8C80-2D9DFD8BE926}"/>
              </a:ext>
            </a:extLst>
          </p:cNvPr>
          <p:cNvSpPr>
            <a:spLocks noGrp="1"/>
          </p:cNvSpPr>
          <p:nvPr>
            <p:ph type="body" sz="quarter" idx="19"/>
          </p:nvPr>
        </p:nvSpPr>
        <p:spPr/>
        <p:txBody>
          <a:bodyPr/>
          <a:lstStyle/>
          <a:p>
            <a:endParaRPr kumimoji="1" lang="ja-JP" altLang="en-US"/>
          </a:p>
        </p:txBody>
      </p:sp>
      <p:pic>
        <p:nvPicPr>
          <p:cNvPr id="5" name="図 4">
            <a:extLst>
              <a:ext uri="{FF2B5EF4-FFF2-40B4-BE49-F238E27FC236}">
                <a16:creationId xmlns:a16="http://schemas.microsoft.com/office/drawing/2014/main" xmlns="" id="{5D921229-34A4-4614-9078-AC3399CC03DE}"/>
              </a:ext>
            </a:extLst>
          </p:cNvPr>
          <p:cNvPicPr>
            <a:picLocks noChangeAspect="1"/>
          </p:cNvPicPr>
          <p:nvPr/>
        </p:nvPicPr>
        <p:blipFill>
          <a:blip r:embed="rId2"/>
          <a:stretch>
            <a:fillRect/>
          </a:stretch>
        </p:blipFill>
        <p:spPr>
          <a:xfrm>
            <a:off x="0" y="0"/>
            <a:ext cx="9788444" cy="6858000"/>
          </a:xfrm>
          <a:prstGeom prst="rect">
            <a:avLst/>
          </a:prstGeom>
        </p:spPr>
      </p:pic>
      <p:sp>
        <p:nvSpPr>
          <p:cNvPr id="6" name="テキスト ボックス 5">
            <a:extLst>
              <a:ext uri="{FF2B5EF4-FFF2-40B4-BE49-F238E27FC236}">
                <a16:creationId xmlns:a16="http://schemas.microsoft.com/office/drawing/2014/main" xmlns="" id="{92AD45F7-4DFE-408E-BD8C-A8D28A73910A}"/>
              </a:ext>
            </a:extLst>
          </p:cNvPr>
          <p:cNvSpPr txBox="1"/>
          <p:nvPr/>
        </p:nvSpPr>
        <p:spPr>
          <a:xfrm>
            <a:off x="5013838" y="27493"/>
            <a:ext cx="2677886" cy="246221"/>
          </a:xfrm>
          <a:prstGeom prst="rect">
            <a:avLst/>
          </a:prstGeom>
          <a:noFill/>
        </p:spPr>
        <p:txBody>
          <a:bodyPr wrap="square" rtlCol="0">
            <a:spAutoFit/>
          </a:bodyPr>
          <a:lstStyle/>
          <a:p>
            <a:r>
              <a:rPr lang="ja-JP" altLang="en-US" sz="1000" dirty="0"/>
              <a:t>斜めに傾向線が出るものが相関強い変数</a:t>
            </a:r>
            <a:endParaRPr kumimoji="1" lang="ja-JP" altLang="en-US" sz="1000" dirty="0"/>
          </a:p>
        </p:txBody>
      </p:sp>
      <p:sp>
        <p:nvSpPr>
          <p:cNvPr id="7" name="テキスト ボックス 6">
            <a:extLst>
              <a:ext uri="{FF2B5EF4-FFF2-40B4-BE49-F238E27FC236}">
                <a16:creationId xmlns:a16="http://schemas.microsoft.com/office/drawing/2014/main" xmlns="" id="{4E5D6EF7-F2B1-453B-9628-F1E1F7C850DD}"/>
              </a:ext>
            </a:extLst>
          </p:cNvPr>
          <p:cNvSpPr txBox="1"/>
          <p:nvPr/>
        </p:nvSpPr>
        <p:spPr>
          <a:xfrm>
            <a:off x="9788444" y="4828733"/>
            <a:ext cx="2677886" cy="246221"/>
          </a:xfrm>
          <a:prstGeom prst="rect">
            <a:avLst/>
          </a:prstGeom>
          <a:noFill/>
        </p:spPr>
        <p:txBody>
          <a:bodyPr wrap="square" rtlCol="0">
            <a:spAutoFit/>
          </a:bodyPr>
          <a:lstStyle/>
          <a:p>
            <a:r>
              <a:rPr lang="ja-JP" altLang="en-US" sz="1000" dirty="0"/>
              <a:t>仕入先毎</a:t>
            </a:r>
            <a:r>
              <a:rPr kumimoji="1" lang="ja-JP" altLang="en-US" sz="1000" dirty="0"/>
              <a:t>に相関の強さ違う</a:t>
            </a:r>
          </a:p>
        </p:txBody>
      </p:sp>
    </p:spTree>
    <p:extLst>
      <p:ext uri="{BB962C8B-B14F-4D97-AF65-F5344CB8AC3E}">
        <p14:creationId xmlns:p14="http://schemas.microsoft.com/office/powerpoint/2010/main" val="4998018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56A9EEDC-1649-4E5B-AD8E-DE2BCAB4314C}"/>
              </a:ext>
            </a:extLst>
          </p:cNvPr>
          <p:cNvSpPr>
            <a:spLocks noGrp="1"/>
          </p:cNvSpPr>
          <p:nvPr>
            <p:ph type="body" sz="quarter" idx="18"/>
          </p:nvPr>
        </p:nvSpPr>
        <p:spPr/>
        <p:txBody>
          <a:bodyPr/>
          <a:lstStyle/>
          <a:p>
            <a:endParaRPr kumimoji="1" lang="ja-JP" altLang="en-US"/>
          </a:p>
        </p:txBody>
      </p:sp>
      <p:sp>
        <p:nvSpPr>
          <p:cNvPr id="3" name="テキスト プレースホルダー 2">
            <a:extLst>
              <a:ext uri="{FF2B5EF4-FFF2-40B4-BE49-F238E27FC236}">
                <a16:creationId xmlns:a16="http://schemas.microsoft.com/office/drawing/2014/main" xmlns="" id="{C8768757-688A-4917-921A-2AA68877FAC3}"/>
              </a:ext>
            </a:extLst>
          </p:cNvPr>
          <p:cNvSpPr>
            <a:spLocks noGrp="1"/>
          </p:cNvSpPr>
          <p:nvPr>
            <p:ph type="body" sz="quarter" idx="19"/>
          </p:nvPr>
        </p:nvSpPr>
        <p:spPr/>
        <p:txBody>
          <a:bodyPr/>
          <a:lstStyle/>
          <a:p>
            <a:endParaRPr kumimoji="1" lang="ja-JP" altLang="en-US"/>
          </a:p>
        </p:txBody>
      </p:sp>
      <p:pic>
        <p:nvPicPr>
          <p:cNvPr id="7" name="図 6">
            <a:extLst>
              <a:ext uri="{FF2B5EF4-FFF2-40B4-BE49-F238E27FC236}">
                <a16:creationId xmlns:a16="http://schemas.microsoft.com/office/drawing/2014/main" xmlns="" id="{31D883F1-B80F-490A-B53C-9403AD946F65}"/>
              </a:ext>
            </a:extLst>
          </p:cNvPr>
          <p:cNvPicPr>
            <a:picLocks noChangeAspect="1"/>
          </p:cNvPicPr>
          <p:nvPr/>
        </p:nvPicPr>
        <p:blipFill>
          <a:blip r:embed="rId2"/>
          <a:stretch>
            <a:fillRect/>
          </a:stretch>
        </p:blipFill>
        <p:spPr>
          <a:xfrm>
            <a:off x="89484" y="0"/>
            <a:ext cx="10590631" cy="6858000"/>
          </a:xfrm>
          <a:prstGeom prst="rect">
            <a:avLst/>
          </a:prstGeom>
        </p:spPr>
      </p:pic>
      <p:sp>
        <p:nvSpPr>
          <p:cNvPr id="8" name="テキスト ボックス 7">
            <a:extLst>
              <a:ext uri="{FF2B5EF4-FFF2-40B4-BE49-F238E27FC236}">
                <a16:creationId xmlns:a16="http://schemas.microsoft.com/office/drawing/2014/main" xmlns="" id="{9D1C3ABE-4D30-4C4B-A308-AF87110C9459}"/>
              </a:ext>
            </a:extLst>
          </p:cNvPr>
          <p:cNvSpPr txBox="1"/>
          <p:nvPr/>
        </p:nvSpPr>
        <p:spPr>
          <a:xfrm>
            <a:off x="5013838" y="27493"/>
            <a:ext cx="2677886" cy="246221"/>
          </a:xfrm>
          <a:prstGeom prst="rect">
            <a:avLst/>
          </a:prstGeom>
          <a:noFill/>
        </p:spPr>
        <p:txBody>
          <a:bodyPr wrap="square" rtlCol="0">
            <a:spAutoFit/>
          </a:bodyPr>
          <a:lstStyle/>
          <a:p>
            <a:r>
              <a:rPr lang="ja-JP" altLang="en-US" sz="1000" dirty="0"/>
              <a:t>斜めに傾向線が出るものが相関強い変数</a:t>
            </a:r>
            <a:endParaRPr kumimoji="1" lang="ja-JP" altLang="en-US" sz="1000" dirty="0"/>
          </a:p>
        </p:txBody>
      </p:sp>
      <p:sp>
        <p:nvSpPr>
          <p:cNvPr id="6" name="テキスト ボックス 5">
            <a:extLst>
              <a:ext uri="{FF2B5EF4-FFF2-40B4-BE49-F238E27FC236}">
                <a16:creationId xmlns:a16="http://schemas.microsoft.com/office/drawing/2014/main" xmlns="" id="{13F3DE06-2779-4690-ADA2-3097D99FDCDA}"/>
              </a:ext>
            </a:extLst>
          </p:cNvPr>
          <p:cNvSpPr txBox="1"/>
          <p:nvPr/>
        </p:nvSpPr>
        <p:spPr>
          <a:xfrm>
            <a:off x="8917356" y="5320511"/>
            <a:ext cx="2677886" cy="246221"/>
          </a:xfrm>
          <a:prstGeom prst="rect">
            <a:avLst/>
          </a:prstGeom>
          <a:noFill/>
        </p:spPr>
        <p:txBody>
          <a:bodyPr wrap="square" rtlCol="0">
            <a:spAutoFit/>
          </a:bodyPr>
          <a:lstStyle/>
          <a:p>
            <a:r>
              <a:rPr kumimoji="1" lang="ja-JP" altLang="en-US" sz="1000" dirty="0"/>
              <a:t>箱種に相関の強さ違う</a:t>
            </a:r>
          </a:p>
        </p:txBody>
      </p:sp>
    </p:spTree>
    <p:extLst>
      <p:ext uri="{BB962C8B-B14F-4D97-AF65-F5344CB8AC3E}">
        <p14:creationId xmlns:p14="http://schemas.microsoft.com/office/powerpoint/2010/main" val="32590901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A7C92DB0-C32A-481A-997A-2E67392EBFB4}"/>
              </a:ext>
            </a:extLst>
          </p:cNvPr>
          <p:cNvSpPr>
            <a:spLocks noGrp="1"/>
          </p:cNvSpPr>
          <p:nvPr>
            <p:ph type="body" sz="quarter" idx="18"/>
          </p:nvPr>
        </p:nvSpPr>
        <p:spPr/>
        <p:txBody>
          <a:bodyPr/>
          <a:lstStyle/>
          <a:p>
            <a:r>
              <a:rPr kumimoji="1" lang="en-US" altLang="ja-JP" sz="1800" dirty="0"/>
              <a:t>AI</a:t>
            </a:r>
            <a:r>
              <a:rPr kumimoji="1" lang="ja-JP" altLang="en-US" sz="1800" dirty="0"/>
              <a:t>在庫適正化画面を実現するために必要な分析を実施しています（詳細は次ページ）</a:t>
            </a:r>
            <a:endParaRPr kumimoji="1" lang="en-US" altLang="ja-JP" sz="1800" dirty="0"/>
          </a:p>
          <a:p>
            <a:r>
              <a:rPr lang="ja-JP" altLang="en-US" sz="1800" dirty="0"/>
              <a:t>➡　</a:t>
            </a:r>
            <a:r>
              <a:rPr lang="en-US" altLang="ja-JP" sz="1800" dirty="0"/>
              <a:t>AI</a:t>
            </a:r>
            <a:r>
              <a:rPr lang="ja-JP" altLang="en-US" sz="1800" dirty="0"/>
              <a:t>モデルを開発することで、影響する因子の影響度を定量化</a:t>
            </a:r>
            <a:r>
              <a:rPr lang="ja-JP" altLang="en-US" sz="1800" dirty="0" smtClean="0"/>
              <a:t>する</a:t>
            </a:r>
            <a:r>
              <a:rPr lang="ja-JP" altLang="en-US" sz="1800" dirty="0" smtClean="0"/>
              <a:t>活動を進めています</a:t>
            </a:r>
            <a:endParaRPr lang="en-US" altLang="ja-JP" sz="1800" dirty="0"/>
          </a:p>
          <a:p>
            <a:endParaRPr kumimoji="1" lang="en-US" altLang="ja-JP" sz="1800" b="0" dirty="0"/>
          </a:p>
        </p:txBody>
      </p:sp>
      <p:sp>
        <p:nvSpPr>
          <p:cNvPr id="3" name="テキスト プレースホルダー 2">
            <a:extLst>
              <a:ext uri="{FF2B5EF4-FFF2-40B4-BE49-F238E27FC236}">
                <a16:creationId xmlns:a16="http://schemas.microsoft.com/office/drawing/2014/main" xmlns="" id="{50C3EFC6-1B11-4B61-8ECA-483BDD70FC2F}"/>
              </a:ext>
            </a:extLst>
          </p:cNvPr>
          <p:cNvSpPr>
            <a:spLocks noGrp="1"/>
          </p:cNvSpPr>
          <p:nvPr>
            <p:ph type="body" sz="quarter" idx="20"/>
          </p:nvPr>
        </p:nvSpPr>
        <p:spPr/>
        <p:txBody>
          <a:bodyPr/>
          <a:lstStyle/>
          <a:p>
            <a:r>
              <a:rPr kumimoji="1" lang="ja-JP" altLang="en-US" sz="2000" dirty="0"/>
              <a:t>本分析の目的（</a:t>
            </a:r>
            <a:r>
              <a:rPr lang="ja-JP" altLang="en-US" sz="2000" dirty="0"/>
              <a:t>今回の分析はなにがわかる分析なのでしょうか？）</a:t>
            </a:r>
            <a:endParaRPr kumimoji="1" lang="ja-JP" altLang="en-US" sz="2000" dirty="0"/>
          </a:p>
          <a:p>
            <a:endParaRPr kumimoji="1" lang="ja-JP" altLang="en-US" dirty="0"/>
          </a:p>
        </p:txBody>
      </p:sp>
      <p:sp>
        <p:nvSpPr>
          <p:cNvPr id="4" name="日付プレースホルダー 3">
            <a:extLst>
              <a:ext uri="{FF2B5EF4-FFF2-40B4-BE49-F238E27FC236}">
                <a16:creationId xmlns:a16="http://schemas.microsoft.com/office/drawing/2014/main" xmlns="" id="{223CE4AE-7669-4410-8DB5-E315C73B77CB}"/>
              </a:ext>
            </a:extLst>
          </p:cNvPr>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pic>
        <p:nvPicPr>
          <p:cNvPr id="5" name="図 4">
            <a:extLst>
              <a:ext uri="{FF2B5EF4-FFF2-40B4-BE49-F238E27FC236}">
                <a16:creationId xmlns:a16="http://schemas.microsoft.com/office/drawing/2014/main" xmlns="" id="{6DA8F6FA-31B5-47AF-A9AD-167A15E0A1A7}"/>
              </a:ext>
            </a:extLst>
          </p:cNvPr>
          <p:cNvPicPr>
            <a:picLocks noChangeAspect="1"/>
          </p:cNvPicPr>
          <p:nvPr/>
        </p:nvPicPr>
        <p:blipFill>
          <a:blip r:embed="rId2"/>
          <a:stretch>
            <a:fillRect/>
          </a:stretch>
        </p:blipFill>
        <p:spPr>
          <a:xfrm>
            <a:off x="443078" y="1491538"/>
            <a:ext cx="8748172" cy="4913457"/>
          </a:xfrm>
          <a:prstGeom prst="rect">
            <a:avLst/>
          </a:prstGeom>
        </p:spPr>
      </p:pic>
      <p:sp>
        <p:nvSpPr>
          <p:cNvPr id="7" name="角丸四角形吹き出し 6"/>
          <p:cNvSpPr/>
          <p:nvPr/>
        </p:nvSpPr>
        <p:spPr>
          <a:xfrm>
            <a:off x="9166807" y="2905251"/>
            <a:ext cx="2423073" cy="3299432"/>
          </a:xfrm>
          <a:prstGeom prst="wedgeRoundRectCallout">
            <a:avLst>
              <a:gd name="adj1" fmla="val -65411"/>
              <a:gd name="adj2" fmla="val 20991"/>
              <a:gd name="adj3" fmla="val 16667"/>
            </a:avLst>
          </a:prstGeom>
          <a:effectLst/>
        </p:spPr>
        <p:style>
          <a:lnRef idx="1">
            <a:schemeClr val="accent1"/>
          </a:lnRef>
          <a:fillRef idx="3">
            <a:schemeClr val="accent1"/>
          </a:fillRef>
          <a:effectRef idx="2">
            <a:schemeClr val="accent1"/>
          </a:effectRef>
          <a:fontRef idx="minor">
            <a:schemeClr val="lt1"/>
          </a:fontRef>
        </p:style>
        <p:txBody>
          <a:bodyPr rtlCol="0" anchor="ctr"/>
          <a:lstStyle/>
          <a:p>
            <a:r>
              <a:rPr kumimoji="1" lang="ja-JP" altLang="en-US" dirty="0" smtClean="0"/>
              <a:t>これを実現したいと思っています</a:t>
            </a:r>
            <a:endParaRPr kumimoji="1" lang="en-US" altLang="ja-JP" dirty="0" smtClean="0"/>
          </a:p>
          <a:p>
            <a:r>
              <a:rPr lang="ja-JP" altLang="en-US" dirty="0" smtClean="0"/>
              <a:t>（相関みたいな１対１の統計的な関係性ではなく、影響する因子全体を評価した上でどの因子が効いているか知りたい認識しています）</a:t>
            </a:r>
            <a:endParaRPr kumimoji="1" lang="ja-JP" altLang="en-US" dirty="0"/>
          </a:p>
        </p:txBody>
      </p:sp>
    </p:spTree>
    <p:extLst>
      <p:ext uri="{BB962C8B-B14F-4D97-AF65-F5344CB8AC3E}">
        <p14:creationId xmlns:p14="http://schemas.microsoft.com/office/powerpoint/2010/main" val="2324018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FFC7EB93-4B1D-48B5-9611-EE11F53216F9}"/>
              </a:ext>
            </a:extLst>
          </p:cNvPr>
          <p:cNvSpPr>
            <a:spLocks noGrp="1"/>
          </p:cNvSpPr>
          <p:nvPr>
            <p:ph type="body" sz="quarter" idx="18"/>
          </p:nvPr>
        </p:nvSpPr>
        <p:spPr>
          <a:xfrm>
            <a:off x="443077" y="767396"/>
            <a:ext cx="11341555" cy="1419444"/>
          </a:xfrm>
        </p:spPr>
        <p:txBody>
          <a:bodyPr/>
          <a:lstStyle/>
          <a:p>
            <a:r>
              <a:rPr kumimoji="1" lang="ja-JP" altLang="en-US" sz="1800" dirty="0"/>
              <a:t>今実施している相関分析は精度の高いモデルの構築に必要なものです</a:t>
            </a:r>
            <a:endParaRPr kumimoji="1" lang="en-US" altLang="ja-JP" sz="1800" dirty="0"/>
          </a:p>
          <a:p>
            <a:r>
              <a:rPr kumimoji="1" lang="ja-JP" altLang="en-US" sz="1800" dirty="0"/>
              <a:t>機械学習を活用した要因分析のフローを以下に示します</a:t>
            </a:r>
          </a:p>
        </p:txBody>
      </p:sp>
      <p:sp>
        <p:nvSpPr>
          <p:cNvPr id="3" name="テキスト プレースホルダー 2">
            <a:extLst>
              <a:ext uri="{FF2B5EF4-FFF2-40B4-BE49-F238E27FC236}">
                <a16:creationId xmlns:a16="http://schemas.microsoft.com/office/drawing/2014/main" xmlns="" id="{B558F9DA-B24C-4856-A635-3BF417643636}"/>
              </a:ext>
            </a:extLst>
          </p:cNvPr>
          <p:cNvSpPr>
            <a:spLocks noGrp="1"/>
          </p:cNvSpPr>
          <p:nvPr>
            <p:ph type="body" sz="quarter" idx="20"/>
          </p:nvPr>
        </p:nvSpPr>
        <p:spPr/>
        <p:txBody>
          <a:bodyPr/>
          <a:lstStyle/>
          <a:p>
            <a:r>
              <a:rPr kumimoji="1" lang="ja-JP" altLang="en-US" sz="2000" dirty="0"/>
              <a:t>本分析の目的（</a:t>
            </a:r>
            <a:r>
              <a:rPr lang="ja-JP" altLang="en-US" sz="2000" dirty="0"/>
              <a:t>今回の分析はなにがわかる分析なのでしょうか？）</a:t>
            </a:r>
            <a:endParaRPr kumimoji="1" lang="ja-JP" altLang="en-US" sz="2000" dirty="0"/>
          </a:p>
          <a:p>
            <a:endParaRPr kumimoji="1" lang="ja-JP" altLang="en-US" dirty="0"/>
          </a:p>
        </p:txBody>
      </p:sp>
      <p:sp>
        <p:nvSpPr>
          <p:cNvPr id="4" name="日付プレースホルダー 3">
            <a:extLst>
              <a:ext uri="{FF2B5EF4-FFF2-40B4-BE49-F238E27FC236}">
                <a16:creationId xmlns:a16="http://schemas.microsoft.com/office/drawing/2014/main" xmlns="" id="{04F4DCE1-2A3A-4CDC-974F-3A080408FD74}"/>
              </a:ext>
            </a:extLst>
          </p:cNvPr>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sp>
        <p:nvSpPr>
          <p:cNvPr id="6" name="矢印: 山形 5">
            <a:extLst>
              <a:ext uri="{FF2B5EF4-FFF2-40B4-BE49-F238E27FC236}">
                <a16:creationId xmlns:a16="http://schemas.microsoft.com/office/drawing/2014/main" xmlns="" id="{5425E223-576E-466A-881C-CC16C0CCEC08}"/>
              </a:ext>
            </a:extLst>
          </p:cNvPr>
          <p:cNvSpPr/>
          <p:nvPr/>
        </p:nvSpPr>
        <p:spPr>
          <a:xfrm>
            <a:off x="443077" y="2258458"/>
            <a:ext cx="241029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bg1"/>
                </a:solidFill>
              </a:rPr>
              <a:t>0. </a:t>
            </a:r>
            <a:r>
              <a:rPr kumimoji="1" lang="ja-JP" altLang="en-US" dirty="0">
                <a:solidFill>
                  <a:schemeClr val="bg1"/>
                </a:solidFill>
              </a:rPr>
              <a:t>特徴量選択</a:t>
            </a:r>
          </a:p>
        </p:txBody>
      </p:sp>
      <p:sp>
        <p:nvSpPr>
          <p:cNvPr id="8" name="矢印: 山形 7">
            <a:extLst>
              <a:ext uri="{FF2B5EF4-FFF2-40B4-BE49-F238E27FC236}">
                <a16:creationId xmlns:a16="http://schemas.microsoft.com/office/drawing/2014/main" xmlns="" id="{EFF7B53E-9ADF-4E81-9D57-B12732D5A0C2}"/>
              </a:ext>
            </a:extLst>
          </p:cNvPr>
          <p:cNvSpPr/>
          <p:nvPr/>
        </p:nvSpPr>
        <p:spPr>
          <a:xfrm>
            <a:off x="2682100" y="2258458"/>
            <a:ext cx="241029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bg1"/>
                </a:solidFill>
              </a:rPr>
              <a:t>1. </a:t>
            </a:r>
            <a:r>
              <a:rPr kumimoji="1" lang="ja-JP" altLang="en-US" dirty="0">
                <a:solidFill>
                  <a:schemeClr val="bg1"/>
                </a:solidFill>
              </a:rPr>
              <a:t>モデルの構築</a:t>
            </a:r>
          </a:p>
        </p:txBody>
      </p:sp>
      <p:sp>
        <p:nvSpPr>
          <p:cNvPr id="9" name="矢印: 山形 8">
            <a:extLst>
              <a:ext uri="{FF2B5EF4-FFF2-40B4-BE49-F238E27FC236}">
                <a16:creationId xmlns:a16="http://schemas.microsoft.com/office/drawing/2014/main" xmlns="" id="{0A174E01-4C69-4E76-88E4-BFBA5F32C018}"/>
              </a:ext>
            </a:extLst>
          </p:cNvPr>
          <p:cNvSpPr/>
          <p:nvPr/>
        </p:nvSpPr>
        <p:spPr>
          <a:xfrm>
            <a:off x="4910106" y="2258458"/>
            <a:ext cx="2410292"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bg1"/>
                </a:solidFill>
              </a:rPr>
              <a:t>2. </a:t>
            </a:r>
            <a:r>
              <a:rPr kumimoji="1" lang="ja-JP" altLang="en-US" dirty="0">
                <a:solidFill>
                  <a:schemeClr val="bg1"/>
                </a:solidFill>
              </a:rPr>
              <a:t>モデルの</a:t>
            </a:r>
            <a:r>
              <a:rPr lang="ja-JP" altLang="en-US" dirty="0">
                <a:solidFill>
                  <a:schemeClr val="bg1"/>
                </a:solidFill>
              </a:rPr>
              <a:t>評価</a:t>
            </a:r>
            <a:endParaRPr kumimoji="1" lang="ja-JP" altLang="en-US" dirty="0">
              <a:solidFill>
                <a:schemeClr val="bg1"/>
              </a:solidFill>
            </a:endParaRPr>
          </a:p>
        </p:txBody>
      </p:sp>
      <p:sp>
        <p:nvSpPr>
          <p:cNvPr id="10" name="矢印: 山形 9">
            <a:extLst>
              <a:ext uri="{FF2B5EF4-FFF2-40B4-BE49-F238E27FC236}">
                <a16:creationId xmlns:a16="http://schemas.microsoft.com/office/drawing/2014/main" xmlns="" id="{CCDFBD9C-1089-4DE0-9355-E10C29B7908B}"/>
              </a:ext>
            </a:extLst>
          </p:cNvPr>
          <p:cNvSpPr/>
          <p:nvPr/>
        </p:nvSpPr>
        <p:spPr>
          <a:xfrm>
            <a:off x="7142223" y="2258458"/>
            <a:ext cx="2410291" cy="484632"/>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dirty="0">
                <a:solidFill>
                  <a:schemeClr val="bg1"/>
                </a:solidFill>
              </a:rPr>
              <a:t>3</a:t>
            </a:r>
            <a:r>
              <a:rPr kumimoji="1" lang="en-US" altLang="ja-JP" dirty="0">
                <a:solidFill>
                  <a:schemeClr val="bg1"/>
                </a:solidFill>
              </a:rPr>
              <a:t>.</a:t>
            </a:r>
            <a:r>
              <a:rPr kumimoji="1" lang="ja-JP" altLang="en-US" dirty="0">
                <a:solidFill>
                  <a:schemeClr val="bg1"/>
                </a:solidFill>
              </a:rPr>
              <a:t> 影響度算出</a:t>
            </a:r>
          </a:p>
        </p:txBody>
      </p:sp>
      <p:sp>
        <p:nvSpPr>
          <p:cNvPr id="11" name="矢印: 山形 10">
            <a:extLst>
              <a:ext uri="{FF2B5EF4-FFF2-40B4-BE49-F238E27FC236}">
                <a16:creationId xmlns:a16="http://schemas.microsoft.com/office/drawing/2014/main" xmlns="" id="{6A51B842-4260-4820-B2B1-8E61D48340E6}"/>
              </a:ext>
            </a:extLst>
          </p:cNvPr>
          <p:cNvSpPr/>
          <p:nvPr/>
        </p:nvSpPr>
        <p:spPr>
          <a:xfrm>
            <a:off x="9377135" y="2258458"/>
            <a:ext cx="2652663" cy="484632"/>
          </a:xfrm>
          <a:prstGeom prst="chevron">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bg1"/>
                </a:solidFill>
              </a:rPr>
              <a:t>4.</a:t>
            </a:r>
            <a:r>
              <a:rPr lang="ja-JP" altLang="en-US" dirty="0">
                <a:solidFill>
                  <a:schemeClr val="bg1"/>
                </a:solidFill>
              </a:rPr>
              <a:t> 対策</a:t>
            </a:r>
            <a:r>
              <a:rPr kumimoji="1" lang="ja-JP" altLang="en-US" dirty="0">
                <a:solidFill>
                  <a:schemeClr val="bg1"/>
                </a:solidFill>
              </a:rPr>
              <a:t> </a:t>
            </a:r>
          </a:p>
        </p:txBody>
      </p:sp>
      <p:sp>
        <p:nvSpPr>
          <p:cNvPr id="13" name="テキスト ボックス 12">
            <a:extLst>
              <a:ext uri="{FF2B5EF4-FFF2-40B4-BE49-F238E27FC236}">
                <a16:creationId xmlns:a16="http://schemas.microsoft.com/office/drawing/2014/main" xmlns="" id="{4D432C79-48EF-4B72-85E9-C7F2C103609C}"/>
              </a:ext>
            </a:extLst>
          </p:cNvPr>
          <p:cNvSpPr txBox="1"/>
          <p:nvPr/>
        </p:nvSpPr>
        <p:spPr>
          <a:xfrm>
            <a:off x="4898281" y="2850174"/>
            <a:ext cx="2295464" cy="1169551"/>
          </a:xfrm>
          <a:prstGeom prst="rect">
            <a:avLst/>
          </a:prstGeom>
          <a:noFill/>
        </p:spPr>
        <p:txBody>
          <a:bodyPr wrap="square">
            <a:spAutoFit/>
          </a:bodyPr>
          <a:lstStyle/>
          <a:p>
            <a:r>
              <a:rPr lang="ja-JP" altLang="en-US" sz="1400" b="1" dirty="0"/>
              <a:t>モデルの精度を評価する</a:t>
            </a:r>
            <a:endParaRPr lang="en-US" altLang="ja-JP" sz="1400" b="1" dirty="0"/>
          </a:p>
          <a:p>
            <a:r>
              <a:rPr lang="ja-JP" altLang="en-US" sz="1400" b="1" dirty="0"/>
              <a:t>（誤差が少ない精度が高いモデルができるまで、</a:t>
            </a:r>
            <a:r>
              <a:rPr lang="en-US" altLang="ja-JP" sz="1400" b="1" dirty="0"/>
              <a:t>0</a:t>
            </a:r>
            <a:r>
              <a:rPr lang="ja-JP" altLang="en-US" sz="1400" b="1" dirty="0"/>
              <a:t>～</a:t>
            </a:r>
            <a:r>
              <a:rPr lang="en-US" altLang="ja-JP" sz="1400" b="1" dirty="0"/>
              <a:t>1</a:t>
            </a:r>
            <a:r>
              <a:rPr lang="ja-JP" altLang="en-US" sz="1400" b="1" dirty="0"/>
              <a:t>の作業を繰り返す）</a:t>
            </a:r>
            <a:endParaRPr lang="en-US" altLang="ja-JP" sz="1400" b="1" dirty="0"/>
          </a:p>
          <a:p>
            <a:endParaRPr lang="en-US" altLang="ja-JP" sz="1400" dirty="0"/>
          </a:p>
        </p:txBody>
      </p:sp>
      <p:sp>
        <p:nvSpPr>
          <p:cNvPr id="15" name="正方形/長方形 14">
            <a:extLst>
              <a:ext uri="{FF2B5EF4-FFF2-40B4-BE49-F238E27FC236}">
                <a16:creationId xmlns:a16="http://schemas.microsoft.com/office/drawing/2014/main" xmlns="" id="{7B619C89-749F-43C6-9654-C16F030E26C5}"/>
              </a:ext>
            </a:extLst>
          </p:cNvPr>
          <p:cNvSpPr/>
          <p:nvPr/>
        </p:nvSpPr>
        <p:spPr>
          <a:xfrm>
            <a:off x="3845459" y="4211380"/>
            <a:ext cx="539827" cy="4846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フローチャート: 磁気ディスク 15">
            <a:extLst>
              <a:ext uri="{FF2B5EF4-FFF2-40B4-BE49-F238E27FC236}">
                <a16:creationId xmlns:a16="http://schemas.microsoft.com/office/drawing/2014/main" xmlns="" id="{BFF71066-A48B-4583-8705-5BFC7E48BBF0}"/>
              </a:ext>
            </a:extLst>
          </p:cNvPr>
          <p:cNvSpPr/>
          <p:nvPr/>
        </p:nvSpPr>
        <p:spPr>
          <a:xfrm>
            <a:off x="3228560" y="4368315"/>
            <a:ext cx="250985" cy="224183"/>
          </a:xfrm>
          <a:prstGeom prst="flowChartMagneticDisk">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フローチャート: 磁気ディスク 17">
            <a:extLst>
              <a:ext uri="{FF2B5EF4-FFF2-40B4-BE49-F238E27FC236}">
                <a16:creationId xmlns:a16="http://schemas.microsoft.com/office/drawing/2014/main" xmlns="" id="{7BE6BB5F-D432-48B9-BA19-2FE907708A83}"/>
              </a:ext>
            </a:extLst>
          </p:cNvPr>
          <p:cNvSpPr/>
          <p:nvPr/>
        </p:nvSpPr>
        <p:spPr>
          <a:xfrm>
            <a:off x="4804772" y="4368315"/>
            <a:ext cx="250985" cy="224183"/>
          </a:xfrm>
          <a:prstGeom prst="flowChartMagneticDisk">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0" name="直線矢印コネクタ 19">
            <a:extLst>
              <a:ext uri="{FF2B5EF4-FFF2-40B4-BE49-F238E27FC236}">
                <a16:creationId xmlns:a16="http://schemas.microsoft.com/office/drawing/2014/main" xmlns="" id="{197B17E7-C11B-40FA-B3CE-AEBA5A7DB07E}"/>
              </a:ext>
            </a:extLst>
          </p:cNvPr>
          <p:cNvCxnSpPr>
            <a:cxnSpLocks/>
          </p:cNvCxnSpPr>
          <p:nvPr/>
        </p:nvCxnSpPr>
        <p:spPr>
          <a:xfrm>
            <a:off x="3547159" y="4455751"/>
            <a:ext cx="2321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直線矢印コネクタ 21">
            <a:extLst>
              <a:ext uri="{FF2B5EF4-FFF2-40B4-BE49-F238E27FC236}">
                <a16:creationId xmlns:a16="http://schemas.microsoft.com/office/drawing/2014/main" xmlns="" id="{A6BBFCCB-775B-46A6-B518-92CE35E7A6DF}"/>
              </a:ext>
            </a:extLst>
          </p:cNvPr>
          <p:cNvCxnSpPr>
            <a:cxnSpLocks/>
          </p:cNvCxnSpPr>
          <p:nvPr/>
        </p:nvCxnSpPr>
        <p:spPr>
          <a:xfrm>
            <a:off x="4499219" y="4466987"/>
            <a:ext cx="2321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テキスト ボックス 22">
            <a:extLst>
              <a:ext uri="{FF2B5EF4-FFF2-40B4-BE49-F238E27FC236}">
                <a16:creationId xmlns:a16="http://schemas.microsoft.com/office/drawing/2014/main" xmlns="" id="{2F2E5522-A6C6-4BF4-AACA-0DC91AE3AED7}"/>
              </a:ext>
            </a:extLst>
          </p:cNvPr>
          <p:cNvSpPr txBox="1"/>
          <p:nvPr/>
        </p:nvSpPr>
        <p:spPr>
          <a:xfrm>
            <a:off x="3471141" y="4762712"/>
            <a:ext cx="1437364" cy="307777"/>
          </a:xfrm>
          <a:prstGeom prst="rect">
            <a:avLst/>
          </a:prstGeom>
          <a:noFill/>
        </p:spPr>
        <p:txBody>
          <a:bodyPr wrap="square">
            <a:spAutoFit/>
          </a:bodyPr>
          <a:lstStyle/>
          <a:p>
            <a:r>
              <a:rPr lang="ja-JP" altLang="en-US" sz="1400" dirty="0"/>
              <a:t>開発したモデル</a:t>
            </a:r>
            <a:endParaRPr lang="en-US" altLang="ja-JP" sz="1400" dirty="0"/>
          </a:p>
        </p:txBody>
      </p:sp>
      <p:sp>
        <p:nvSpPr>
          <p:cNvPr id="24" name="テキスト ボックス 23">
            <a:extLst>
              <a:ext uri="{FF2B5EF4-FFF2-40B4-BE49-F238E27FC236}">
                <a16:creationId xmlns:a16="http://schemas.microsoft.com/office/drawing/2014/main" xmlns="" id="{18040D1D-57FE-4693-8BCA-72DA22D49829}"/>
              </a:ext>
            </a:extLst>
          </p:cNvPr>
          <p:cNvSpPr txBox="1"/>
          <p:nvPr/>
        </p:nvSpPr>
        <p:spPr>
          <a:xfrm>
            <a:off x="2821415" y="4116194"/>
            <a:ext cx="1065274" cy="246221"/>
          </a:xfrm>
          <a:prstGeom prst="rect">
            <a:avLst/>
          </a:prstGeom>
          <a:noFill/>
        </p:spPr>
        <p:txBody>
          <a:bodyPr wrap="square">
            <a:spAutoFit/>
          </a:bodyPr>
          <a:lstStyle/>
          <a:p>
            <a:r>
              <a:rPr lang="ja-JP" altLang="en-US" sz="1000" dirty="0"/>
              <a:t>影響する因子</a:t>
            </a:r>
            <a:r>
              <a:rPr lang="en-US" altLang="ja-JP" sz="1000" dirty="0"/>
              <a:t>X</a:t>
            </a:r>
          </a:p>
        </p:txBody>
      </p:sp>
      <p:sp>
        <p:nvSpPr>
          <p:cNvPr id="25" name="テキスト ボックス 24">
            <a:extLst>
              <a:ext uri="{FF2B5EF4-FFF2-40B4-BE49-F238E27FC236}">
                <a16:creationId xmlns:a16="http://schemas.microsoft.com/office/drawing/2014/main" xmlns="" id="{5761815F-552A-40DD-881E-3292A1EEBD8C}"/>
              </a:ext>
            </a:extLst>
          </p:cNvPr>
          <p:cNvSpPr txBox="1"/>
          <p:nvPr/>
        </p:nvSpPr>
        <p:spPr>
          <a:xfrm>
            <a:off x="4499219" y="4116193"/>
            <a:ext cx="1974558" cy="246221"/>
          </a:xfrm>
          <a:prstGeom prst="rect">
            <a:avLst/>
          </a:prstGeom>
          <a:noFill/>
        </p:spPr>
        <p:txBody>
          <a:bodyPr wrap="square">
            <a:spAutoFit/>
          </a:bodyPr>
          <a:lstStyle/>
          <a:p>
            <a:r>
              <a:rPr lang="ja-JP" altLang="en-US" sz="1000" dirty="0"/>
              <a:t>発見する要素</a:t>
            </a:r>
            <a:r>
              <a:rPr lang="en-US" altLang="ja-JP" sz="1000" dirty="0"/>
              <a:t>Y</a:t>
            </a:r>
            <a:r>
              <a:rPr lang="ja-JP" altLang="en-US" sz="1000" dirty="0"/>
              <a:t>（</a:t>
            </a:r>
            <a:r>
              <a:rPr lang="ja-JP" altLang="en-US" sz="1000" dirty="0">
                <a:solidFill>
                  <a:schemeClr val="accent6"/>
                </a:solidFill>
              </a:rPr>
              <a:t>推論結果</a:t>
            </a:r>
            <a:r>
              <a:rPr lang="ja-JP" altLang="en-US" sz="1000" dirty="0"/>
              <a:t>）</a:t>
            </a:r>
            <a:endParaRPr lang="en-US" altLang="ja-JP" sz="1000" dirty="0"/>
          </a:p>
        </p:txBody>
      </p:sp>
      <p:sp>
        <p:nvSpPr>
          <p:cNvPr id="27" name="テキスト ボックス 26">
            <a:extLst>
              <a:ext uri="{FF2B5EF4-FFF2-40B4-BE49-F238E27FC236}">
                <a16:creationId xmlns:a16="http://schemas.microsoft.com/office/drawing/2014/main" xmlns="" id="{8CEC1451-473E-4902-9B23-82C4DCB81F3B}"/>
              </a:ext>
            </a:extLst>
          </p:cNvPr>
          <p:cNvSpPr txBox="1"/>
          <p:nvPr/>
        </p:nvSpPr>
        <p:spPr>
          <a:xfrm>
            <a:off x="2718407" y="2830082"/>
            <a:ext cx="1963756" cy="1169551"/>
          </a:xfrm>
          <a:prstGeom prst="rect">
            <a:avLst/>
          </a:prstGeom>
          <a:noFill/>
        </p:spPr>
        <p:txBody>
          <a:bodyPr wrap="square">
            <a:spAutoFit/>
          </a:bodyPr>
          <a:lstStyle/>
          <a:p>
            <a:r>
              <a:rPr lang="ja-JP" altLang="en-US" sz="1400" b="1" dirty="0"/>
              <a:t>「影響する因子」をモデルに入れると「発見する要素」の推論結果が出るようなモデルを構築する</a:t>
            </a:r>
            <a:endParaRPr lang="en-US" altLang="ja-JP" sz="1400" b="1" dirty="0"/>
          </a:p>
        </p:txBody>
      </p:sp>
      <p:sp>
        <p:nvSpPr>
          <p:cNvPr id="28" name="フローチャート: 磁気ディスク 27">
            <a:extLst>
              <a:ext uri="{FF2B5EF4-FFF2-40B4-BE49-F238E27FC236}">
                <a16:creationId xmlns:a16="http://schemas.microsoft.com/office/drawing/2014/main" xmlns="" id="{AB8650D5-D43D-444D-99FD-5C51E117DE51}"/>
              </a:ext>
            </a:extLst>
          </p:cNvPr>
          <p:cNvSpPr/>
          <p:nvPr/>
        </p:nvSpPr>
        <p:spPr>
          <a:xfrm>
            <a:off x="4816596" y="5305559"/>
            <a:ext cx="250985" cy="224183"/>
          </a:xfrm>
          <a:prstGeom prst="flowChartMagneticDisk">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0" name="コネクタ: カギ線 29">
            <a:extLst>
              <a:ext uri="{FF2B5EF4-FFF2-40B4-BE49-F238E27FC236}">
                <a16:creationId xmlns:a16="http://schemas.microsoft.com/office/drawing/2014/main" xmlns="" id="{89CB90AC-6544-47C1-93D3-FB3A332ADF23}"/>
              </a:ext>
            </a:extLst>
          </p:cNvPr>
          <p:cNvCxnSpPr>
            <a:cxnSpLocks/>
            <a:stCxn id="18" idx="4"/>
            <a:endCxn id="28" idx="4"/>
          </p:cNvCxnSpPr>
          <p:nvPr/>
        </p:nvCxnSpPr>
        <p:spPr>
          <a:xfrm>
            <a:off x="5055757" y="4480407"/>
            <a:ext cx="11824" cy="937244"/>
          </a:xfrm>
          <a:prstGeom prst="bentConnector3">
            <a:avLst>
              <a:gd name="adj1" fmla="val 2033356"/>
            </a:avLst>
          </a:prstGeom>
        </p:spPr>
        <p:style>
          <a:lnRef idx="1">
            <a:schemeClr val="accent1"/>
          </a:lnRef>
          <a:fillRef idx="0">
            <a:schemeClr val="accent1"/>
          </a:fillRef>
          <a:effectRef idx="0">
            <a:schemeClr val="accent1"/>
          </a:effectRef>
          <a:fontRef idx="minor">
            <a:schemeClr val="tx1"/>
          </a:fontRef>
        </p:style>
      </p:cxnSp>
      <p:sp>
        <p:nvSpPr>
          <p:cNvPr id="33" name="テキスト ボックス 32">
            <a:extLst>
              <a:ext uri="{FF2B5EF4-FFF2-40B4-BE49-F238E27FC236}">
                <a16:creationId xmlns:a16="http://schemas.microsoft.com/office/drawing/2014/main" xmlns="" id="{9BA03104-843A-44D6-9912-15CDD473D293}"/>
              </a:ext>
            </a:extLst>
          </p:cNvPr>
          <p:cNvSpPr txBox="1"/>
          <p:nvPr/>
        </p:nvSpPr>
        <p:spPr>
          <a:xfrm>
            <a:off x="5321337" y="4741493"/>
            <a:ext cx="1962734" cy="1600438"/>
          </a:xfrm>
          <a:prstGeom prst="rect">
            <a:avLst/>
          </a:prstGeom>
          <a:noFill/>
        </p:spPr>
        <p:txBody>
          <a:bodyPr wrap="square">
            <a:spAutoFit/>
          </a:bodyPr>
          <a:lstStyle/>
          <a:p>
            <a:r>
              <a:rPr lang="ja-JP" altLang="en-US" sz="1400" dirty="0">
                <a:solidFill>
                  <a:srgbClr val="FF0000"/>
                </a:solidFill>
              </a:rPr>
              <a:t>誤差が少ないか？</a:t>
            </a:r>
            <a:endParaRPr lang="en-US" altLang="ja-JP" sz="1400" dirty="0">
              <a:solidFill>
                <a:srgbClr val="FF0000"/>
              </a:solidFill>
            </a:endParaRPr>
          </a:p>
          <a:p>
            <a:r>
              <a:rPr lang="ja-JP" altLang="en-US" sz="1400" dirty="0"/>
              <a:t>（誤差が少ないほど、影響度が信頼できる結果になる）</a:t>
            </a:r>
            <a:endParaRPr lang="en-US" altLang="ja-JP" sz="1400" dirty="0"/>
          </a:p>
          <a:p>
            <a:r>
              <a:rPr lang="ja-JP" altLang="en-US" sz="1400" dirty="0"/>
              <a:t>➡精度が上がらない場合、特徴量選択に問題がある</a:t>
            </a:r>
            <a:endParaRPr lang="en-US" altLang="ja-JP" sz="1400" dirty="0"/>
          </a:p>
        </p:txBody>
      </p:sp>
      <p:sp>
        <p:nvSpPr>
          <p:cNvPr id="37" name="正方形/長方形 36">
            <a:extLst>
              <a:ext uri="{FF2B5EF4-FFF2-40B4-BE49-F238E27FC236}">
                <a16:creationId xmlns:a16="http://schemas.microsoft.com/office/drawing/2014/main" xmlns="" id="{889A6759-EAA8-4A91-994B-AEBAF1099759}"/>
              </a:ext>
            </a:extLst>
          </p:cNvPr>
          <p:cNvSpPr/>
          <p:nvPr/>
        </p:nvSpPr>
        <p:spPr>
          <a:xfrm>
            <a:off x="8076825" y="4181611"/>
            <a:ext cx="539827" cy="4846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矢印: 右 37">
            <a:extLst>
              <a:ext uri="{FF2B5EF4-FFF2-40B4-BE49-F238E27FC236}">
                <a16:creationId xmlns:a16="http://schemas.microsoft.com/office/drawing/2014/main" xmlns="" id="{0290AEA1-3F3A-4FE1-99DA-A5062270F2FF}"/>
              </a:ext>
            </a:extLst>
          </p:cNvPr>
          <p:cNvSpPr/>
          <p:nvPr/>
        </p:nvSpPr>
        <p:spPr>
          <a:xfrm rot="5400000">
            <a:off x="8173870" y="5239662"/>
            <a:ext cx="345727" cy="3077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テキスト ボックス 38">
            <a:extLst>
              <a:ext uri="{FF2B5EF4-FFF2-40B4-BE49-F238E27FC236}">
                <a16:creationId xmlns:a16="http://schemas.microsoft.com/office/drawing/2014/main" xmlns="" id="{511CF6E9-59D6-4962-B4E7-44688F29F6B3}"/>
              </a:ext>
            </a:extLst>
          </p:cNvPr>
          <p:cNvSpPr txBox="1"/>
          <p:nvPr/>
        </p:nvSpPr>
        <p:spPr>
          <a:xfrm>
            <a:off x="7141591" y="4732150"/>
            <a:ext cx="2410291" cy="307777"/>
          </a:xfrm>
          <a:prstGeom prst="rect">
            <a:avLst/>
          </a:prstGeom>
          <a:noFill/>
        </p:spPr>
        <p:txBody>
          <a:bodyPr wrap="square">
            <a:spAutoFit/>
          </a:bodyPr>
          <a:lstStyle/>
          <a:p>
            <a:r>
              <a:rPr lang="ja-JP" altLang="en-US" sz="1400" dirty="0"/>
              <a:t>開発したモデル（完成版）</a:t>
            </a:r>
            <a:endParaRPr lang="en-US" altLang="ja-JP" sz="1400" dirty="0"/>
          </a:p>
        </p:txBody>
      </p:sp>
      <p:sp>
        <p:nvSpPr>
          <p:cNvPr id="40" name="テキスト ボックス 39">
            <a:extLst>
              <a:ext uri="{FF2B5EF4-FFF2-40B4-BE49-F238E27FC236}">
                <a16:creationId xmlns:a16="http://schemas.microsoft.com/office/drawing/2014/main" xmlns="" id="{FE9BF8A6-6FC3-4E9B-B2F6-5CD614A824DD}"/>
              </a:ext>
            </a:extLst>
          </p:cNvPr>
          <p:cNvSpPr txBox="1"/>
          <p:nvPr/>
        </p:nvSpPr>
        <p:spPr>
          <a:xfrm>
            <a:off x="7141589" y="5747175"/>
            <a:ext cx="2410291" cy="523220"/>
          </a:xfrm>
          <a:prstGeom prst="rect">
            <a:avLst/>
          </a:prstGeom>
          <a:noFill/>
        </p:spPr>
        <p:txBody>
          <a:bodyPr wrap="square">
            <a:spAutoFit/>
          </a:bodyPr>
          <a:lstStyle/>
          <a:p>
            <a:r>
              <a:rPr lang="ja-JP" altLang="en-US" sz="1400" dirty="0"/>
              <a:t>各変数の影響度（寄与度）を求める</a:t>
            </a:r>
            <a:endParaRPr lang="en-US" altLang="ja-JP" sz="1400" dirty="0"/>
          </a:p>
        </p:txBody>
      </p:sp>
      <p:sp>
        <p:nvSpPr>
          <p:cNvPr id="41" name="テキスト ボックス 40">
            <a:extLst>
              <a:ext uri="{FF2B5EF4-FFF2-40B4-BE49-F238E27FC236}">
                <a16:creationId xmlns:a16="http://schemas.microsoft.com/office/drawing/2014/main" xmlns="" id="{C549B51D-D96B-423B-A4BC-13299A78DFC2}"/>
              </a:ext>
            </a:extLst>
          </p:cNvPr>
          <p:cNvSpPr txBox="1"/>
          <p:nvPr/>
        </p:nvSpPr>
        <p:spPr>
          <a:xfrm>
            <a:off x="7141589" y="2859826"/>
            <a:ext cx="2295464" cy="954107"/>
          </a:xfrm>
          <a:prstGeom prst="rect">
            <a:avLst/>
          </a:prstGeom>
          <a:noFill/>
        </p:spPr>
        <p:txBody>
          <a:bodyPr wrap="square">
            <a:spAutoFit/>
          </a:bodyPr>
          <a:lstStyle/>
          <a:p>
            <a:r>
              <a:rPr lang="ja-JP" altLang="en-US" sz="1400" b="1" dirty="0"/>
              <a:t>機械学習モデルの「特徴重要度（影響する因子のどの変数が効いているか）」を計算する</a:t>
            </a:r>
            <a:endParaRPr lang="en-US" altLang="ja-JP" sz="1400" b="1" dirty="0"/>
          </a:p>
        </p:txBody>
      </p:sp>
      <p:sp>
        <p:nvSpPr>
          <p:cNvPr id="43" name="テキスト ボックス 42">
            <a:extLst>
              <a:ext uri="{FF2B5EF4-FFF2-40B4-BE49-F238E27FC236}">
                <a16:creationId xmlns:a16="http://schemas.microsoft.com/office/drawing/2014/main" xmlns="" id="{6A08D8BC-2350-4DD4-8B8C-FEC4E4A23EAD}"/>
              </a:ext>
            </a:extLst>
          </p:cNvPr>
          <p:cNvSpPr txBox="1"/>
          <p:nvPr/>
        </p:nvSpPr>
        <p:spPr>
          <a:xfrm>
            <a:off x="8616652" y="5105834"/>
            <a:ext cx="3413146" cy="523220"/>
          </a:xfrm>
          <a:prstGeom prst="rect">
            <a:avLst/>
          </a:prstGeom>
          <a:noFill/>
        </p:spPr>
        <p:txBody>
          <a:bodyPr wrap="square">
            <a:spAutoFit/>
          </a:bodyPr>
          <a:lstStyle/>
          <a:p>
            <a:r>
              <a:rPr lang="ja-JP" altLang="en-US" sz="1400" b="0" i="0" dirty="0">
                <a:effectLst/>
                <a:latin typeface="YakuHanJPs"/>
              </a:rPr>
              <a:t>ブラックボックス化しがちな機械学習モデルの解釈を行う（</a:t>
            </a:r>
            <a:r>
              <a:rPr lang="en-US" altLang="ja-JP" sz="1400" b="0" i="0" dirty="0">
                <a:effectLst/>
                <a:latin typeface="YakuHanJPs"/>
              </a:rPr>
              <a:t>SHAP</a:t>
            </a:r>
            <a:r>
              <a:rPr lang="ja-JP" altLang="en-US" sz="1400" b="0" i="0" dirty="0">
                <a:effectLst/>
                <a:latin typeface="YakuHanJPs"/>
              </a:rPr>
              <a:t>値など）</a:t>
            </a:r>
            <a:endParaRPr lang="ja-JP" altLang="en-US" sz="1400" dirty="0"/>
          </a:p>
        </p:txBody>
      </p:sp>
      <p:sp>
        <p:nvSpPr>
          <p:cNvPr id="45" name="テキスト ボックス 44">
            <a:extLst>
              <a:ext uri="{FF2B5EF4-FFF2-40B4-BE49-F238E27FC236}">
                <a16:creationId xmlns:a16="http://schemas.microsoft.com/office/drawing/2014/main" xmlns="" id="{E78A27A1-FF20-456B-A071-816A89BC4EED}"/>
              </a:ext>
            </a:extLst>
          </p:cNvPr>
          <p:cNvSpPr txBox="1"/>
          <p:nvPr/>
        </p:nvSpPr>
        <p:spPr>
          <a:xfrm>
            <a:off x="9437053" y="2857519"/>
            <a:ext cx="2295464" cy="2185214"/>
          </a:xfrm>
          <a:prstGeom prst="rect">
            <a:avLst/>
          </a:prstGeom>
          <a:noFill/>
        </p:spPr>
        <p:txBody>
          <a:bodyPr wrap="square">
            <a:spAutoFit/>
          </a:bodyPr>
          <a:lstStyle/>
          <a:p>
            <a:r>
              <a:rPr lang="ja-JP" altLang="en-US" sz="1400" b="1" dirty="0"/>
              <a:t>影響度から影響する因子を特定し、対策を行う</a:t>
            </a:r>
            <a:endParaRPr lang="en-US" altLang="ja-JP" sz="1400" b="1" dirty="0"/>
          </a:p>
          <a:p>
            <a:r>
              <a:rPr lang="en-US" altLang="ja-JP" sz="1200" dirty="0"/>
              <a:t>※</a:t>
            </a:r>
            <a:r>
              <a:rPr lang="ja-JP" altLang="en-US" sz="1200" dirty="0"/>
              <a:t>結果が対策の打てる、介入できる変数でない可能性もあります</a:t>
            </a:r>
            <a:endParaRPr lang="en-US" altLang="ja-JP" sz="1200" dirty="0"/>
          </a:p>
          <a:p>
            <a:r>
              <a:rPr lang="en-US" altLang="ja-JP" sz="1200" dirty="0"/>
              <a:t>※</a:t>
            </a:r>
            <a:r>
              <a:rPr lang="ja-JP" altLang="en-US" sz="1200" dirty="0"/>
              <a:t>介入できる要因に対して効果的なアクションが取られれば従来のモデルの精度に影響してしまう可能性もあります。その場合モデルの再学習が必要です</a:t>
            </a:r>
            <a:endParaRPr lang="en-US" altLang="ja-JP" sz="1200" dirty="0"/>
          </a:p>
        </p:txBody>
      </p:sp>
      <p:sp>
        <p:nvSpPr>
          <p:cNvPr id="53" name="テキスト ボックス 52">
            <a:extLst>
              <a:ext uri="{FF2B5EF4-FFF2-40B4-BE49-F238E27FC236}">
                <a16:creationId xmlns:a16="http://schemas.microsoft.com/office/drawing/2014/main" xmlns="" id="{6D469415-6A88-427F-8F56-59337A9F34E6}"/>
              </a:ext>
            </a:extLst>
          </p:cNvPr>
          <p:cNvSpPr txBox="1"/>
          <p:nvPr/>
        </p:nvSpPr>
        <p:spPr>
          <a:xfrm>
            <a:off x="538533" y="2813659"/>
            <a:ext cx="1963756" cy="3108543"/>
          </a:xfrm>
          <a:prstGeom prst="rect">
            <a:avLst/>
          </a:prstGeom>
          <a:noFill/>
        </p:spPr>
        <p:txBody>
          <a:bodyPr wrap="square">
            <a:spAutoFit/>
          </a:bodyPr>
          <a:lstStyle/>
          <a:p>
            <a:r>
              <a:rPr lang="ja-JP" altLang="en-US" sz="1400" b="1" dirty="0"/>
              <a:t>モデルの精度を高めるために、必要な変数の確認</a:t>
            </a:r>
            <a:r>
              <a:rPr lang="en-US" altLang="ja-JP" sz="1400" b="1" dirty="0"/>
              <a:t>/</a:t>
            </a:r>
            <a:r>
              <a:rPr lang="ja-JP" altLang="en-US" sz="1400" b="1" dirty="0"/>
              <a:t>洗い出し</a:t>
            </a:r>
            <a:endParaRPr lang="en-US" altLang="ja-JP" sz="1400" b="1" dirty="0"/>
          </a:p>
          <a:p>
            <a:endParaRPr lang="en-US" altLang="ja-JP" sz="1400" dirty="0"/>
          </a:p>
          <a:p>
            <a:r>
              <a:rPr lang="ja-JP" altLang="en-US" sz="1400" dirty="0"/>
              <a:t>方法</a:t>
            </a:r>
            <a:endParaRPr lang="en-US" altLang="ja-JP" sz="1400" dirty="0"/>
          </a:p>
          <a:p>
            <a:r>
              <a:rPr lang="ja-JP" altLang="en-US" sz="1400" dirty="0"/>
              <a:t>・相関を求める</a:t>
            </a:r>
            <a:r>
              <a:rPr lang="en-US" altLang="ja-JP" sz="1400" dirty="0"/>
              <a:t>※</a:t>
            </a:r>
          </a:p>
          <a:p>
            <a:r>
              <a:rPr lang="ja-JP" altLang="en-US" sz="1400" dirty="0"/>
              <a:t>・ドメイン知識の助けを借りる</a:t>
            </a:r>
            <a:endParaRPr lang="en-US" altLang="ja-JP" sz="1400" dirty="0"/>
          </a:p>
          <a:p>
            <a:endParaRPr lang="en-US" altLang="ja-JP" sz="1400" dirty="0"/>
          </a:p>
          <a:p>
            <a:r>
              <a:rPr lang="en-US" altLang="ja-JP" sz="1400" dirty="0"/>
              <a:t>※</a:t>
            </a:r>
            <a:r>
              <a:rPr lang="ja-JP" altLang="en-US" sz="1400" dirty="0"/>
              <a:t>影響する因子と発見する要素の相関だけでなく、影響する因子同士の相関も見る必要があります（付録）</a:t>
            </a:r>
            <a:endParaRPr lang="en-US" altLang="ja-JP" sz="1400" dirty="0"/>
          </a:p>
        </p:txBody>
      </p:sp>
      <p:pic>
        <p:nvPicPr>
          <p:cNvPr id="55" name="図 54">
            <a:extLst>
              <a:ext uri="{FF2B5EF4-FFF2-40B4-BE49-F238E27FC236}">
                <a16:creationId xmlns:a16="http://schemas.microsoft.com/office/drawing/2014/main" xmlns="" id="{2271734F-59F8-45EF-8202-AD702A88956A}"/>
              </a:ext>
            </a:extLst>
          </p:cNvPr>
          <p:cNvPicPr>
            <a:picLocks noChangeAspect="1"/>
          </p:cNvPicPr>
          <p:nvPr/>
        </p:nvPicPr>
        <p:blipFill>
          <a:blip r:embed="rId2"/>
          <a:stretch>
            <a:fillRect/>
          </a:stretch>
        </p:blipFill>
        <p:spPr>
          <a:xfrm>
            <a:off x="8904588" y="4422"/>
            <a:ext cx="3287412" cy="1785831"/>
          </a:xfrm>
          <a:prstGeom prst="rect">
            <a:avLst/>
          </a:prstGeom>
        </p:spPr>
      </p:pic>
      <p:sp>
        <p:nvSpPr>
          <p:cNvPr id="57" name="正方形/長方形 56">
            <a:extLst>
              <a:ext uri="{FF2B5EF4-FFF2-40B4-BE49-F238E27FC236}">
                <a16:creationId xmlns:a16="http://schemas.microsoft.com/office/drawing/2014/main" xmlns="" id="{54EF8C75-2ECE-49A8-968D-2F8EBF36D1A6}"/>
              </a:ext>
            </a:extLst>
          </p:cNvPr>
          <p:cNvSpPr/>
          <p:nvPr/>
        </p:nvSpPr>
        <p:spPr>
          <a:xfrm>
            <a:off x="445480" y="1840104"/>
            <a:ext cx="2272927" cy="340991"/>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STEP1</a:t>
            </a:r>
            <a:r>
              <a:rPr kumimoji="1" lang="ja-JP" altLang="en-US" dirty="0">
                <a:solidFill>
                  <a:schemeClr val="tx1"/>
                </a:solidFill>
              </a:rPr>
              <a:t>（現在地）</a:t>
            </a:r>
          </a:p>
        </p:txBody>
      </p:sp>
      <p:sp>
        <p:nvSpPr>
          <p:cNvPr id="58" name="正方形/長方形 57">
            <a:extLst>
              <a:ext uri="{FF2B5EF4-FFF2-40B4-BE49-F238E27FC236}">
                <a16:creationId xmlns:a16="http://schemas.microsoft.com/office/drawing/2014/main" xmlns="" id="{0AFD9825-7DDA-4ADE-AC5A-C2BFCF468A67}"/>
              </a:ext>
            </a:extLst>
          </p:cNvPr>
          <p:cNvSpPr/>
          <p:nvPr/>
        </p:nvSpPr>
        <p:spPr>
          <a:xfrm>
            <a:off x="2803766" y="1838429"/>
            <a:ext cx="6633288" cy="34099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rPr>
              <a:t>STEP2</a:t>
            </a:r>
            <a:r>
              <a:rPr kumimoji="1" lang="ja-JP" altLang="en-US" dirty="0">
                <a:solidFill>
                  <a:schemeClr val="tx1"/>
                </a:solidFill>
              </a:rPr>
              <a:t>（この後の流れ）</a:t>
            </a:r>
          </a:p>
        </p:txBody>
      </p:sp>
      <p:sp>
        <p:nvSpPr>
          <p:cNvPr id="59" name="正方形/長方形 58">
            <a:extLst>
              <a:ext uri="{FF2B5EF4-FFF2-40B4-BE49-F238E27FC236}">
                <a16:creationId xmlns:a16="http://schemas.microsoft.com/office/drawing/2014/main" xmlns="" id="{70B516A7-9355-49A6-BF02-B880E4002809}"/>
              </a:ext>
            </a:extLst>
          </p:cNvPr>
          <p:cNvSpPr/>
          <p:nvPr/>
        </p:nvSpPr>
        <p:spPr>
          <a:xfrm>
            <a:off x="8904588" y="146385"/>
            <a:ext cx="1737706" cy="1653520"/>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1" name="コネクタ: カギ線 60">
            <a:extLst>
              <a:ext uri="{FF2B5EF4-FFF2-40B4-BE49-F238E27FC236}">
                <a16:creationId xmlns:a16="http://schemas.microsoft.com/office/drawing/2014/main" xmlns="" id="{9666745F-A691-4EDA-B0E4-257BF423637D}"/>
              </a:ext>
            </a:extLst>
          </p:cNvPr>
          <p:cNvCxnSpPr>
            <a:cxnSpLocks/>
            <a:endCxn id="57" idx="0"/>
          </p:cNvCxnSpPr>
          <p:nvPr/>
        </p:nvCxnSpPr>
        <p:spPr>
          <a:xfrm rot="10800000" flipV="1">
            <a:off x="1581944" y="1514460"/>
            <a:ext cx="7322644" cy="325643"/>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テキスト ボックス 64">
            <a:extLst>
              <a:ext uri="{FF2B5EF4-FFF2-40B4-BE49-F238E27FC236}">
                <a16:creationId xmlns:a16="http://schemas.microsoft.com/office/drawing/2014/main" xmlns="" id="{16E60BA9-3841-46E2-977E-3811E11F3A87}"/>
              </a:ext>
            </a:extLst>
          </p:cNvPr>
          <p:cNvSpPr txBox="1"/>
          <p:nvPr/>
        </p:nvSpPr>
        <p:spPr>
          <a:xfrm>
            <a:off x="2686424" y="5787917"/>
            <a:ext cx="2059590" cy="738664"/>
          </a:xfrm>
          <a:prstGeom prst="rect">
            <a:avLst/>
          </a:prstGeom>
          <a:noFill/>
        </p:spPr>
        <p:txBody>
          <a:bodyPr wrap="square">
            <a:spAutoFit/>
          </a:bodyPr>
          <a:lstStyle/>
          <a:p>
            <a:r>
              <a:rPr lang="en-US" altLang="ja-JP" sz="1400" dirty="0"/>
              <a:t>※</a:t>
            </a:r>
            <a:r>
              <a:rPr lang="ja-JP" altLang="en-US" sz="1400" dirty="0"/>
              <a:t>モデルは発見する要素ごとに必要かもしれません</a:t>
            </a:r>
            <a:endParaRPr lang="en-US" altLang="ja-JP" sz="1400" dirty="0"/>
          </a:p>
        </p:txBody>
      </p:sp>
      <p:sp>
        <p:nvSpPr>
          <p:cNvPr id="67" name="テキスト ボックス 66">
            <a:extLst>
              <a:ext uri="{FF2B5EF4-FFF2-40B4-BE49-F238E27FC236}">
                <a16:creationId xmlns:a16="http://schemas.microsoft.com/office/drawing/2014/main" xmlns="" id="{2D3F08CA-1466-4B66-90EA-6EDC4992A904}"/>
              </a:ext>
            </a:extLst>
          </p:cNvPr>
          <p:cNvSpPr txBox="1"/>
          <p:nvPr/>
        </p:nvSpPr>
        <p:spPr>
          <a:xfrm>
            <a:off x="10144771" y="1787979"/>
            <a:ext cx="1144932" cy="307777"/>
          </a:xfrm>
          <a:prstGeom prst="rect">
            <a:avLst/>
          </a:prstGeom>
          <a:noFill/>
        </p:spPr>
        <p:txBody>
          <a:bodyPr wrap="square">
            <a:spAutoFit/>
          </a:bodyPr>
          <a:lstStyle/>
          <a:p>
            <a:r>
              <a:rPr lang="ja-JP" altLang="en-US" sz="1400" dirty="0"/>
              <a:t>前回の資料</a:t>
            </a:r>
            <a:endParaRPr lang="en-US" altLang="ja-JP" sz="1400" dirty="0"/>
          </a:p>
        </p:txBody>
      </p:sp>
      <p:sp>
        <p:nvSpPr>
          <p:cNvPr id="42" name="テキスト ボックス 41">
            <a:extLst>
              <a:ext uri="{FF2B5EF4-FFF2-40B4-BE49-F238E27FC236}">
                <a16:creationId xmlns:a16="http://schemas.microsoft.com/office/drawing/2014/main" xmlns="" id="{5761815F-552A-40DD-881E-3292A1EEBD8C}"/>
              </a:ext>
            </a:extLst>
          </p:cNvPr>
          <p:cNvSpPr txBox="1"/>
          <p:nvPr/>
        </p:nvSpPr>
        <p:spPr>
          <a:xfrm>
            <a:off x="3629841" y="5509530"/>
            <a:ext cx="1974558" cy="246221"/>
          </a:xfrm>
          <a:prstGeom prst="rect">
            <a:avLst/>
          </a:prstGeom>
          <a:noFill/>
        </p:spPr>
        <p:txBody>
          <a:bodyPr wrap="square">
            <a:spAutoFit/>
          </a:bodyPr>
          <a:lstStyle/>
          <a:p>
            <a:r>
              <a:rPr lang="ja-JP" altLang="en-US" sz="1000" dirty="0"/>
              <a:t>発見する要素</a:t>
            </a:r>
            <a:r>
              <a:rPr lang="en-US" altLang="ja-JP" sz="1000" dirty="0"/>
              <a:t>Y</a:t>
            </a:r>
            <a:r>
              <a:rPr lang="ja-JP" altLang="en-US" sz="1000" dirty="0" smtClean="0"/>
              <a:t>（</a:t>
            </a:r>
            <a:r>
              <a:rPr lang="ja-JP" altLang="en-US" sz="1000" dirty="0" smtClean="0">
                <a:solidFill>
                  <a:schemeClr val="accent6"/>
                </a:solidFill>
              </a:rPr>
              <a:t>実データ</a:t>
            </a:r>
            <a:r>
              <a:rPr lang="ja-JP" altLang="en-US" sz="1000" dirty="0" smtClean="0"/>
              <a:t>）</a:t>
            </a:r>
            <a:endParaRPr lang="en-US" altLang="ja-JP" sz="1000" dirty="0"/>
          </a:p>
        </p:txBody>
      </p:sp>
    </p:spTree>
    <p:extLst>
      <p:ext uri="{BB962C8B-B14F-4D97-AF65-F5344CB8AC3E}">
        <p14:creationId xmlns:p14="http://schemas.microsoft.com/office/powerpoint/2010/main" val="2909403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679F6911-B6D8-4257-AFF6-75B4AFA1554D}"/>
              </a:ext>
            </a:extLst>
          </p:cNvPr>
          <p:cNvSpPr>
            <a:spLocks noGrp="1"/>
          </p:cNvSpPr>
          <p:nvPr>
            <p:ph type="body" sz="quarter" idx="18"/>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1" i="0" u="sng" strike="noStrike" kern="1200" cap="none" spc="0" normalizeH="0" baseline="0" noProof="0" dirty="0">
                <a:ln>
                  <a:noFill/>
                </a:ln>
                <a:solidFill>
                  <a:srgbClr val="333333"/>
                </a:solidFill>
                <a:effectLst/>
                <a:uLnTx/>
                <a:uFillTx/>
                <a:latin typeface="Segoe UI"/>
                <a:ea typeface="メイリオ"/>
                <a:cs typeface="+mn-cs"/>
              </a:rPr>
              <a:t>■本分析の目的</a:t>
            </a:r>
            <a:endParaRPr kumimoji="1" lang="en-US" altLang="ja-JP" sz="1800" b="1" i="0" u="sng" strike="noStrike" kern="1200" cap="none" spc="0" normalizeH="0" baseline="0" noProof="0" dirty="0">
              <a:ln>
                <a:noFill/>
              </a:ln>
              <a:solidFill>
                <a:srgbClr val="333333"/>
              </a:solidFill>
              <a:effectLst/>
              <a:uLnTx/>
              <a:uFillTx/>
              <a:latin typeface="Segoe UI"/>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800" b="1" i="0" u="none" strike="noStrike" kern="1200" cap="none" spc="0" normalizeH="0" baseline="0" noProof="0" dirty="0">
                <a:ln>
                  <a:noFill/>
                </a:ln>
                <a:solidFill>
                  <a:srgbClr val="333333"/>
                </a:solidFill>
                <a:effectLst/>
                <a:uLnTx/>
                <a:uFillTx/>
                <a:latin typeface="Segoe UI"/>
                <a:ea typeface="メイリオ"/>
                <a:cs typeface="+mn-cs"/>
              </a:rPr>
              <a:t>モデル構築の前ステップとして、「発見する要素」と「影響する因子」の相関を調べる必要があります</a:t>
            </a:r>
            <a:r>
              <a:rPr kumimoji="1" lang="ja-JP" altLang="en-US" sz="1800" b="1" i="0" u="none" strike="noStrike" kern="1200" cap="none" spc="0" normalizeH="0" baseline="0" noProof="0" dirty="0">
                <a:ln>
                  <a:noFill/>
                </a:ln>
                <a:solidFill>
                  <a:srgbClr val="00B050"/>
                </a:solidFill>
                <a:effectLst/>
                <a:uLnTx/>
                <a:uFillTx/>
                <a:latin typeface="Segoe UI"/>
                <a:ea typeface="メイリオ"/>
                <a:cs typeface="+mn-cs"/>
              </a:rPr>
              <a:t>❶</a:t>
            </a:r>
            <a:r>
              <a:rPr kumimoji="1" lang="ja-JP" altLang="en-US" sz="1800" b="1" i="0" u="none" strike="noStrike" kern="1200" cap="none" spc="0" normalizeH="0" baseline="0" noProof="0" dirty="0">
                <a:ln>
                  <a:noFill/>
                </a:ln>
                <a:solidFill>
                  <a:srgbClr val="333333"/>
                </a:solidFill>
                <a:effectLst/>
                <a:uLnTx/>
                <a:uFillTx/>
                <a:latin typeface="Segoe UI"/>
                <a:ea typeface="メイリオ"/>
                <a:cs typeface="+mn-cs"/>
              </a:rPr>
              <a:t>。</a:t>
            </a:r>
            <a:r>
              <a:rPr kumimoji="1" lang="ja-JP" altLang="en-US" sz="1800" b="0" i="0" u="none" strike="noStrike" kern="1200" cap="none" spc="0" normalizeH="0" baseline="0" noProof="0" dirty="0">
                <a:ln>
                  <a:noFill/>
                </a:ln>
                <a:solidFill>
                  <a:srgbClr val="333333"/>
                </a:solidFill>
                <a:effectLst/>
                <a:uLnTx/>
                <a:uFillTx/>
                <a:latin typeface="Segoe UI"/>
                <a:ea typeface="メイリオ"/>
                <a:cs typeface="+mn-cs"/>
              </a:rPr>
              <a:t>また、</a:t>
            </a:r>
            <a:r>
              <a:rPr kumimoji="1" lang="ja-JP" altLang="en-US" sz="1800" b="0" i="0" u="none" strike="noStrike" kern="1200" cap="none" spc="0" normalizeH="0" baseline="0" noProof="0" dirty="0">
                <a:ln>
                  <a:noFill/>
                </a:ln>
                <a:solidFill>
                  <a:srgbClr val="333333"/>
                </a:solidFill>
                <a:effectLst/>
                <a:uLnTx/>
                <a:uFillTx/>
                <a:latin typeface="游ゴシック体"/>
                <a:ea typeface="メイリオ" panose="020B0604030504040204" pitchFamily="50" charset="-128"/>
              </a:rPr>
              <a:t>特徴量同士（影響する因子同士）に相関があると、予測精度に問題が発生する可能性があるので、</a:t>
            </a:r>
            <a:r>
              <a:rPr kumimoji="1" lang="ja-JP" altLang="en-US" sz="1800" b="1" i="0" u="none" strike="noStrike" kern="1200" cap="none" spc="0" normalizeH="0" baseline="0" noProof="0" dirty="0">
                <a:ln>
                  <a:noFill/>
                </a:ln>
                <a:solidFill>
                  <a:srgbClr val="333333"/>
                </a:solidFill>
                <a:effectLst/>
                <a:uLnTx/>
                <a:uFillTx/>
                <a:latin typeface="游ゴシック体"/>
                <a:ea typeface="メイリオ" panose="020B0604030504040204" pitchFamily="50" charset="-128"/>
              </a:rPr>
              <a:t>すべての組み合わせ（目的変数同士、説明変数同士も）の間</a:t>
            </a:r>
            <a:r>
              <a:rPr kumimoji="1" lang="ja-JP" altLang="en-US" sz="1800" b="1" i="0" u="none" strike="noStrike" kern="1200" cap="none" spc="0" normalizeH="0" baseline="0" noProof="0" dirty="0">
                <a:ln>
                  <a:noFill/>
                </a:ln>
                <a:solidFill>
                  <a:srgbClr val="333333"/>
                </a:solidFill>
                <a:effectLst/>
                <a:uLnTx/>
                <a:uFillTx/>
                <a:latin typeface="Segoe UI"/>
                <a:ea typeface="メイリオ"/>
                <a:cs typeface="+mn-cs"/>
              </a:rPr>
              <a:t>の相関を調べる必要があります</a:t>
            </a:r>
            <a:r>
              <a:rPr kumimoji="1" lang="ja-JP" altLang="en-US" sz="1800" b="1" i="0" u="none" strike="noStrike" kern="1200" cap="none" spc="0" normalizeH="0" baseline="0" noProof="0" dirty="0">
                <a:ln>
                  <a:noFill/>
                </a:ln>
                <a:solidFill>
                  <a:srgbClr val="00B050"/>
                </a:solidFill>
                <a:effectLst/>
                <a:uLnTx/>
                <a:uFillTx/>
                <a:latin typeface="Segoe UI"/>
                <a:ea typeface="メイリオ"/>
                <a:cs typeface="+mn-cs"/>
              </a:rPr>
              <a:t>❷</a:t>
            </a:r>
            <a:r>
              <a:rPr kumimoji="1" lang="ja-JP" altLang="en-US" sz="1800" b="1" i="0" u="none" strike="noStrike" kern="1200" cap="none" spc="0" normalizeH="0" baseline="0" noProof="0" dirty="0">
                <a:ln>
                  <a:noFill/>
                </a:ln>
                <a:solidFill>
                  <a:srgbClr val="333333"/>
                </a:solidFill>
                <a:effectLst/>
                <a:uLnTx/>
                <a:uFillTx/>
                <a:latin typeface="Segoe UI"/>
                <a:ea typeface="メイリオ"/>
                <a:cs typeface="+mn-cs"/>
              </a:rPr>
              <a:t>。</a:t>
            </a:r>
            <a:r>
              <a:rPr kumimoji="1" lang="ja-JP" altLang="en-US" sz="1800" b="0" i="0" u="none" strike="noStrike" kern="1200" cap="none" spc="0" normalizeH="0" baseline="0" noProof="0" dirty="0">
                <a:ln>
                  <a:noFill/>
                </a:ln>
                <a:solidFill>
                  <a:srgbClr val="333333"/>
                </a:solidFill>
                <a:effectLst/>
                <a:uLnTx/>
                <a:uFillTx/>
                <a:latin typeface="Segoe UI"/>
                <a:ea typeface="メイリオ"/>
                <a:cs typeface="+mn-cs"/>
              </a:rPr>
              <a:t>本分析では、２変数の散布図やヒートマップを作成することで、</a:t>
            </a:r>
            <a:r>
              <a:rPr kumimoji="1" lang="ja-JP" altLang="en-US" sz="1800" b="0" i="0" u="none" strike="noStrike" kern="1200" cap="none" spc="0" normalizeH="0" baseline="0" noProof="0" dirty="0">
                <a:ln>
                  <a:noFill/>
                </a:ln>
                <a:solidFill>
                  <a:srgbClr val="333333"/>
                </a:solidFill>
                <a:effectLst/>
                <a:uLnTx/>
                <a:uFillTx/>
                <a:latin typeface="Hiragino Kaku Gothic ProN"/>
                <a:ea typeface="メイリオ" panose="020B0604030504040204" pitchFamily="50" charset="-128"/>
              </a:rPr>
              <a:t>各変数の関係性を調査し、今後の分析方針を検討します</a:t>
            </a:r>
            <a:endParaRPr kumimoji="1" lang="ja-JP" altLang="en-US" sz="1800" b="1" i="0" u="none" strike="noStrike" kern="1200" cap="none" spc="0" normalizeH="0" baseline="0" noProof="0" dirty="0">
              <a:ln>
                <a:noFill/>
              </a:ln>
              <a:solidFill>
                <a:srgbClr val="333333"/>
              </a:solidFill>
              <a:effectLst/>
              <a:uLnTx/>
              <a:uFillTx/>
              <a:latin typeface="メイリオ" panose="020B0604030504040204" pitchFamily="50" charset="-128"/>
              <a:ea typeface="メイリオ" panose="020B0604030504040204" pitchFamily="50" charset="-128"/>
            </a:endParaRPr>
          </a:p>
          <a:p>
            <a:endParaRPr lang="en-US" altLang="ja-JP" sz="1800" b="0" i="0" dirty="0">
              <a:solidFill>
                <a:srgbClr val="333333"/>
              </a:solidFill>
              <a:effectLst/>
              <a:latin typeface="Hiragino Kaku Gothic ProN"/>
            </a:endParaRPr>
          </a:p>
          <a:p>
            <a:r>
              <a:rPr lang="ja-JP" altLang="en-US" sz="1800" b="0" u="sng" dirty="0">
                <a:latin typeface="Hiragino Kaku Gothic ProN"/>
              </a:rPr>
              <a:t>■</a:t>
            </a:r>
            <a:r>
              <a:rPr lang="ja-JP" altLang="en-US" sz="1800" u="sng" dirty="0">
                <a:latin typeface="Hiragino Kaku Gothic ProN"/>
              </a:rPr>
              <a:t>本分析の背景</a:t>
            </a:r>
            <a:endParaRPr lang="en-US" altLang="ja-JP" sz="1800" u="sng" dirty="0">
              <a:latin typeface="Hiragino Kaku Gothic ProN"/>
            </a:endParaRPr>
          </a:p>
          <a:p>
            <a:r>
              <a:rPr lang="ja-JP" altLang="en-US" sz="1800" b="0" i="0" dirty="0">
                <a:solidFill>
                  <a:srgbClr val="333333"/>
                </a:solidFill>
                <a:effectLst/>
                <a:latin typeface="Hiragino Kaku Gothic ProN"/>
              </a:rPr>
              <a:t>説明変数 </a:t>
            </a:r>
            <a:r>
              <a:rPr lang="en-US" altLang="ja-JP" sz="1800" b="0" i="0" dirty="0">
                <a:solidFill>
                  <a:srgbClr val="333333"/>
                </a:solidFill>
                <a:effectLst/>
                <a:latin typeface="Hiragino Kaku Gothic ProN"/>
              </a:rPr>
              <a:t>x </a:t>
            </a:r>
            <a:r>
              <a:rPr lang="ja-JP" altLang="en-US" sz="1800" b="0" i="0" dirty="0">
                <a:solidFill>
                  <a:srgbClr val="333333"/>
                </a:solidFill>
                <a:effectLst/>
                <a:latin typeface="Hiragino Kaku Gothic ProN"/>
              </a:rPr>
              <a:t>（影響する因子）と目的変数 </a:t>
            </a:r>
            <a:r>
              <a:rPr lang="en-US" altLang="ja-JP" sz="1800" b="0" i="0" dirty="0">
                <a:solidFill>
                  <a:srgbClr val="333333"/>
                </a:solidFill>
                <a:effectLst/>
                <a:latin typeface="Hiragino Kaku Gothic ProN"/>
              </a:rPr>
              <a:t>y</a:t>
            </a:r>
            <a:r>
              <a:rPr lang="ja-JP" altLang="en-US" sz="1800" b="0" i="0" dirty="0">
                <a:solidFill>
                  <a:srgbClr val="333333"/>
                </a:solidFill>
                <a:effectLst/>
                <a:latin typeface="Hiragino Kaku Gothic ProN"/>
              </a:rPr>
              <a:t>（発見する要素）</a:t>
            </a:r>
            <a:r>
              <a:rPr lang="en-US" altLang="ja-JP" sz="1800" b="0" i="0" dirty="0">
                <a:solidFill>
                  <a:srgbClr val="333333"/>
                </a:solidFill>
                <a:effectLst/>
                <a:latin typeface="Hiragino Kaku Gothic ProN"/>
              </a:rPr>
              <a:t> </a:t>
            </a:r>
            <a:r>
              <a:rPr lang="ja-JP" altLang="en-US" sz="1800" b="0" i="0" dirty="0">
                <a:solidFill>
                  <a:srgbClr val="333333"/>
                </a:solidFill>
                <a:effectLst/>
                <a:latin typeface="Hiragino Kaku Gothic ProN"/>
              </a:rPr>
              <a:t>の間で</a:t>
            </a:r>
            <a:r>
              <a:rPr lang="en-US" altLang="ja-JP" sz="1800" b="0" i="0" dirty="0">
                <a:solidFill>
                  <a:srgbClr val="333333"/>
                </a:solidFill>
                <a:effectLst/>
                <a:latin typeface="Hiragino Kaku Gothic ProN"/>
              </a:rPr>
              <a:t>AI</a:t>
            </a:r>
            <a:r>
              <a:rPr lang="ja-JP" altLang="en-US" sz="1800" b="0" i="0" dirty="0">
                <a:solidFill>
                  <a:srgbClr val="333333"/>
                </a:solidFill>
                <a:effectLst/>
                <a:latin typeface="Hiragino Kaku Gothic ProN"/>
              </a:rPr>
              <a:t>モデル（回帰モデルや分類モデル）を構築するとき、</a:t>
            </a:r>
            <a:r>
              <a:rPr lang="ja-JP" altLang="en-US" sz="1800" i="0" dirty="0">
                <a:solidFill>
                  <a:srgbClr val="333333"/>
                </a:solidFill>
                <a:effectLst/>
                <a:latin typeface="Hiragino Kaku Gothic ProN"/>
              </a:rPr>
              <a:t>モデルの予測精度やモデルの解釈性を向上させるために、特徴量選択 </a:t>
            </a:r>
            <a:r>
              <a:rPr lang="ja-JP" altLang="en-US" sz="1800" dirty="0">
                <a:latin typeface="Hiragino Kaku Gothic ProN"/>
              </a:rPr>
              <a:t>（</a:t>
            </a:r>
            <a:r>
              <a:rPr lang="ja-JP" altLang="en-US" sz="1800" i="0" dirty="0">
                <a:solidFill>
                  <a:srgbClr val="333333"/>
                </a:solidFill>
                <a:effectLst/>
                <a:latin typeface="Hiragino Kaku Gothic ProN"/>
              </a:rPr>
              <a:t>変数選択</a:t>
            </a:r>
            <a:r>
              <a:rPr lang="ja-JP" altLang="en-US" sz="1800" dirty="0">
                <a:latin typeface="Hiragino Kaku Gothic ProN"/>
              </a:rPr>
              <a:t>）</a:t>
            </a:r>
            <a:r>
              <a:rPr lang="ja-JP" altLang="en-US" sz="1800" i="0" dirty="0">
                <a:solidFill>
                  <a:srgbClr val="333333"/>
                </a:solidFill>
                <a:effectLst/>
                <a:latin typeface="Hiragino Kaku Gothic ProN"/>
              </a:rPr>
              <a:t>をする必要があります</a:t>
            </a:r>
            <a:r>
              <a:rPr lang="ja-JP" altLang="en-US" sz="1800" i="0" dirty="0">
                <a:solidFill>
                  <a:srgbClr val="00B050"/>
                </a:solidFill>
                <a:effectLst/>
                <a:latin typeface="Hiragino Kaku Gothic ProN"/>
              </a:rPr>
              <a:t>❶</a:t>
            </a:r>
            <a:r>
              <a:rPr lang="ja-JP" altLang="en-US" sz="1800" i="0" dirty="0">
                <a:solidFill>
                  <a:srgbClr val="333333"/>
                </a:solidFill>
                <a:effectLst/>
                <a:latin typeface="Hiragino Kaku Gothic ProN"/>
              </a:rPr>
              <a:t>。</a:t>
            </a:r>
            <a:endParaRPr lang="en-US" altLang="ja-JP" sz="1800" i="0" dirty="0">
              <a:solidFill>
                <a:srgbClr val="333333"/>
              </a:solidFill>
              <a:effectLst/>
              <a:latin typeface="Hiragino Kaku Gothic ProN"/>
            </a:endParaRPr>
          </a:p>
          <a:p>
            <a:r>
              <a:rPr lang="ja-JP" altLang="en-US" sz="1800" b="0" i="0" dirty="0">
                <a:solidFill>
                  <a:srgbClr val="333333"/>
                </a:solidFill>
                <a:effectLst/>
                <a:latin typeface="Hiragino Kaku Gothic ProN"/>
              </a:rPr>
              <a:t>例えば </a:t>
            </a:r>
            <a:r>
              <a:rPr lang="en-US" altLang="ja-JP" sz="1800" b="0" i="0" dirty="0">
                <a:solidFill>
                  <a:srgbClr val="333333"/>
                </a:solidFill>
                <a:effectLst/>
                <a:latin typeface="Hiragino Kaku Gothic ProN"/>
              </a:rPr>
              <a:t>100 </a:t>
            </a:r>
            <a:r>
              <a:rPr lang="ja-JP" altLang="en-US" sz="1800" b="0" i="0" dirty="0">
                <a:solidFill>
                  <a:srgbClr val="333333"/>
                </a:solidFill>
                <a:effectLst/>
                <a:latin typeface="Hiragino Kaku Gothic ProN"/>
              </a:rPr>
              <a:t>個の </a:t>
            </a:r>
            <a:r>
              <a:rPr lang="en-US" altLang="ja-JP" sz="1800" b="0" i="0" dirty="0">
                <a:solidFill>
                  <a:srgbClr val="333333"/>
                </a:solidFill>
                <a:effectLst/>
                <a:latin typeface="Hiragino Kaku Gothic ProN"/>
              </a:rPr>
              <a:t>x </a:t>
            </a:r>
            <a:r>
              <a:rPr lang="ja-JP" altLang="en-US" sz="1800" b="0" i="0" dirty="0">
                <a:solidFill>
                  <a:srgbClr val="333333"/>
                </a:solidFill>
                <a:effectLst/>
                <a:latin typeface="Hiragino Kaku Gothic ProN"/>
              </a:rPr>
              <a:t>があるとき、特徴量選択をして </a:t>
            </a:r>
            <a:r>
              <a:rPr lang="en-US" altLang="ja-JP" sz="1800" b="0" i="0" dirty="0">
                <a:solidFill>
                  <a:srgbClr val="333333"/>
                </a:solidFill>
                <a:effectLst/>
                <a:latin typeface="Hiragino Kaku Gothic ProN"/>
              </a:rPr>
              <a:t>50 </a:t>
            </a:r>
            <a:r>
              <a:rPr lang="ja-JP" altLang="en-US" sz="1800" b="0" i="0" dirty="0">
                <a:solidFill>
                  <a:srgbClr val="333333"/>
                </a:solidFill>
                <a:effectLst/>
                <a:latin typeface="Hiragino Kaku Gothic ProN"/>
              </a:rPr>
              <a:t>個の </a:t>
            </a:r>
            <a:r>
              <a:rPr lang="en-US" altLang="ja-JP" sz="1800" b="0" i="0" dirty="0">
                <a:solidFill>
                  <a:srgbClr val="333333"/>
                </a:solidFill>
                <a:effectLst/>
                <a:latin typeface="Hiragino Kaku Gothic ProN"/>
              </a:rPr>
              <a:t>x </a:t>
            </a:r>
            <a:r>
              <a:rPr lang="ja-JP" altLang="en-US" sz="1800" b="0" i="0" dirty="0">
                <a:solidFill>
                  <a:srgbClr val="333333"/>
                </a:solidFill>
                <a:effectLst/>
                <a:latin typeface="Hiragino Kaku Gothic ProN"/>
              </a:rPr>
              <a:t>が選択されたら、その後、</a:t>
            </a:r>
            <a:r>
              <a:rPr lang="en-US" altLang="ja-JP" sz="1800" b="0" i="0" dirty="0">
                <a:solidFill>
                  <a:srgbClr val="333333"/>
                </a:solidFill>
                <a:effectLst/>
                <a:latin typeface="Hiragino Kaku Gothic ProN"/>
              </a:rPr>
              <a:t>50 </a:t>
            </a:r>
            <a:r>
              <a:rPr lang="ja-JP" altLang="en-US" sz="1800" b="0" i="0" dirty="0">
                <a:solidFill>
                  <a:srgbClr val="333333"/>
                </a:solidFill>
                <a:effectLst/>
                <a:latin typeface="Hiragino Kaku Gothic ProN"/>
              </a:rPr>
              <a:t>個の </a:t>
            </a:r>
            <a:r>
              <a:rPr lang="en-US" altLang="ja-JP" sz="1800" b="0" i="0" dirty="0">
                <a:solidFill>
                  <a:srgbClr val="333333"/>
                </a:solidFill>
                <a:effectLst/>
                <a:latin typeface="Hiragino Kaku Gothic ProN"/>
              </a:rPr>
              <a:t>x </a:t>
            </a:r>
            <a:r>
              <a:rPr lang="ja-JP" altLang="en-US" sz="1800" b="0" i="0" dirty="0">
                <a:solidFill>
                  <a:srgbClr val="333333"/>
                </a:solidFill>
                <a:effectLst/>
                <a:latin typeface="Hiragino Kaku Gothic ProN"/>
              </a:rPr>
              <a:t>のみでモデルを構築したり、重要な特徴量として </a:t>
            </a:r>
            <a:r>
              <a:rPr lang="en-US" altLang="ja-JP" sz="1800" b="0" i="0" dirty="0">
                <a:solidFill>
                  <a:srgbClr val="333333"/>
                </a:solidFill>
                <a:effectLst/>
                <a:latin typeface="Hiragino Kaku Gothic ProN"/>
              </a:rPr>
              <a:t>50 </a:t>
            </a:r>
            <a:r>
              <a:rPr lang="ja-JP" altLang="en-US" sz="1800" b="0" i="0" dirty="0">
                <a:solidFill>
                  <a:srgbClr val="333333"/>
                </a:solidFill>
                <a:effectLst/>
                <a:latin typeface="Hiragino Kaku Gothic ProN"/>
              </a:rPr>
              <a:t>個の </a:t>
            </a:r>
            <a:r>
              <a:rPr lang="en-US" altLang="ja-JP" sz="1800" b="0" i="0" dirty="0">
                <a:solidFill>
                  <a:srgbClr val="333333"/>
                </a:solidFill>
                <a:effectLst/>
                <a:latin typeface="Hiragino Kaku Gothic ProN"/>
              </a:rPr>
              <a:t>x </a:t>
            </a:r>
            <a:r>
              <a:rPr lang="ja-JP" altLang="en-US" sz="1800" b="0" i="0" dirty="0">
                <a:solidFill>
                  <a:srgbClr val="333333"/>
                </a:solidFill>
                <a:effectLst/>
                <a:latin typeface="Hiragino Kaku Gothic ProN"/>
              </a:rPr>
              <a:t>を詳細に検討したりします。</a:t>
            </a:r>
            <a:endParaRPr lang="en-US" altLang="ja-JP" sz="1800" b="0" i="0" dirty="0">
              <a:solidFill>
                <a:srgbClr val="333333"/>
              </a:solidFill>
              <a:effectLst/>
              <a:latin typeface="Hiragino Kaku Gothic ProN"/>
            </a:endParaRPr>
          </a:p>
          <a:p>
            <a:r>
              <a:rPr lang="ja-JP" altLang="en-US" sz="1800" b="0" i="0" dirty="0">
                <a:solidFill>
                  <a:srgbClr val="333333"/>
                </a:solidFill>
                <a:effectLst/>
                <a:latin typeface="Hiragino Kaku Gothic ProN"/>
              </a:rPr>
              <a:t>ただ、</a:t>
            </a:r>
            <a:r>
              <a:rPr lang="ja-JP" altLang="en-US" sz="1800" b="0" i="0" dirty="0">
                <a:solidFill>
                  <a:srgbClr val="333333"/>
                </a:solidFill>
                <a:effectLst/>
                <a:latin typeface="-apple-system"/>
              </a:rPr>
              <a:t>サンプル数に対して</a:t>
            </a:r>
            <a:r>
              <a:rPr lang="ja-JP" altLang="en-US" sz="1800" i="0" dirty="0">
                <a:solidFill>
                  <a:srgbClr val="333333"/>
                </a:solidFill>
                <a:effectLst/>
                <a:latin typeface="-apple-system"/>
              </a:rPr>
              <a:t>特徴量（変数）が多いと</a:t>
            </a:r>
            <a:r>
              <a:rPr lang="ja-JP" altLang="en-US" sz="1800" b="0" i="0" dirty="0">
                <a:solidFill>
                  <a:srgbClr val="333333"/>
                </a:solidFill>
                <a:effectLst/>
                <a:latin typeface="-apple-system"/>
              </a:rPr>
              <a:t>、モデルはそのデータに過度に適応しやすくなります（。結果として、</a:t>
            </a:r>
            <a:r>
              <a:rPr lang="ja-JP" altLang="en-US" sz="1800" i="0" dirty="0">
                <a:solidFill>
                  <a:srgbClr val="333333"/>
                </a:solidFill>
                <a:effectLst/>
                <a:latin typeface="-apple-system"/>
              </a:rPr>
              <a:t>新しいデータにはうまく対応できなくなります（過学習）</a:t>
            </a:r>
            <a:r>
              <a:rPr lang="ja-JP" altLang="en-US" sz="1800" b="0" i="0" dirty="0">
                <a:solidFill>
                  <a:srgbClr val="333333"/>
                </a:solidFill>
                <a:effectLst/>
                <a:latin typeface="-apple-system"/>
              </a:rPr>
              <a:t>。全ての特徴量がモデルの学習に有益であるとは限らないため、不要な特徴量を除外する必要があります。</a:t>
            </a:r>
            <a:endParaRPr lang="en-US" altLang="ja-JP" sz="1800" b="0" i="0" dirty="0">
              <a:solidFill>
                <a:srgbClr val="333333"/>
              </a:solidFill>
              <a:effectLst/>
              <a:latin typeface="-apple-system"/>
            </a:endParaRPr>
          </a:p>
          <a:p>
            <a:r>
              <a:rPr lang="ja-JP" altLang="en-US" sz="1800" b="0" dirty="0">
                <a:latin typeface="-apple-system"/>
              </a:rPr>
              <a:t>また、</a:t>
            </a:r>
            <a:r>
              <a:rPr lang="ja-JP" altLang="en-US" sz="1800" i="0" dirty="0">
                <a:solidFill>
                  <a:srgbClr val="333333"/>
                </a:solidFill>
                <a:effectLst/>
                <a:latin typeface="游ゴシック体"/>
              </a:rPr>
              <a:t>特徴量同士に相関があると、予測精度に問題が発生する可能性があります（多重共線性）</a:t>
            </a:r>
            <a:r>
              <a:rPr lang="ja-JP" altLang="en-US" sz="1800" b="0" i="0" dirty="0">
                <a:solidFill>
                  <a:srgbClr val="333333"/>
                </a:solidFill>
                <a:effectLst/>
                <a:latin typeface="游ゴシック体"/>
              </a:rPr>
              <a:t>ので、そこを排除した特徴量選択を行う必要があります</a:t>
            </a:r>
            <a:r>
              <a:rPr lang="ja-JP" altLang="en-US" sz="1800" b="0" i="0" dirty="0">
                <a:solidFill>
                  <a:srgbClr val="00B050"/>
                </a:solidFill>
                <a:effectLst/>
                <a:latin typeface="游ゴシック体"/>
              </a:rPr>
              <a:t>❷</a:t>
            </a:r>
            <a:r>
              <a:rPr lang="ja-JP" altLang="en-US" sz="1800" b="0" i="0" dirty="0">
                <a:solidFill>
                  <a:srgbClr val="333333"/>
                </a:solidFill>
                <a:effectLst/>
                <a:latin typeface="游ゴシック体"/>
              </a:rPr>
              <a:t>。</a:t>
            </a:r>
            <a:endParaRPr lang="en-US" altLang="ja-JP" sz="1800" b="0" i="0" dirty="0">
              <a:solidFill>
                <a:srgbClr val="333333"/>
              </a:solidFill>
              <a:effectLst/>
              <a:latin typeface="Hiragino Kaku Gothic ProN"/>
            </a:endParaRPr>
          </a:p>
          <a:p>
            <a:endParaRPr kumimoji="1" lang="en-US" altLang="ja-JP" b="0" dirty="0">
              <a:latin typeface="Hiragino Kaku Gothic ProN"/>
            </a:endParaRPr>
          </a:p>
        </p:txBody>
      </p:sp>
      <p:sp>
        <p:nvSpPr>
          <p:cNvPr id="3" name="テキスト プレースホルダー 2">
            <a:extLst>
              <a:ext uri="{FF2B5EF4-FFF2-40B4-BE49-F238E27FC236}">
                <a16:creationId xmlns:a16="http://schemas.microsoft.com/office/drawing/2014/main" xmlns="" id="{EA680C64-000F-487A-876E-7E3830075CCA}"/>
              </a:ext>
            </a:extLst>
          </p:cNvPr>
          <p:cNvSpPr>
            <a:spLocks noGrp="1"/>
          </p:cNvSpPr>
          <p:nvPr>
            <p:ph type="body" sz="quarter" idx="20"/>
          </p:nvPr>
        </p:nvSpPr>
        <p:spPr/>
        <p:txBody>
          <a:bodyPr/>
          <a:lstStyle/>
          <a:p>
            <a:r>
              <a:rPr kumimoji="1" lang="ja-JP" altLang="en-US" sz="2000" dirty="0"/>
              <a:t>本分析の目的（</a:t>
            </a:r>
            <a:r>
              <a:rPr lang="ja-JP" altLang="en-US" sz="2000" dirty="0"/>
              <a:t>今回の分析はなにがわかる分析なのでしょうか？）</a:t>
            </a:r>
            <a:endParaRPr kumimoji="1" lang="ja-JP" altLang="en-US" sz="2000" dirty="0"/>
          </a:p>
        </p:txBody>
      </p:sp>
      <p:sp>
        <p:nvSpPr>
          <p:cNvPr id="4" name="日付プレースホルダー 3">
            <a:extLst>
              <a:ext uri="{FF2B5EF4-FFF2-40B4-BE49-F238E27FC236}">
                <a16:creationId xmlns:a16="http://schemas.microsoft.com/office/drawing/2014/main" xmlns="" id="{85446F0B-F26F-4895-A121-E51FB53E0485}"/>
              </a:ext>
            </a:extLst>
          </p:cNvPr>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sp>
        <p:nvSpPr>
          <p:cNvPr id="5" name="正方形/長方形 4">
            <a:extLst>
              <a:ext uri="{FF2B5EF4-FFF2-40B4-BE49-F238E27FC236}">
                <a16:creationId xmlns:a16="http://schemas.microsoft.com/office/drawing/2014/main" xmlns="" id="{46CC6801-8A9C-42F7-9AE6-933A14B0D71F}"/>
              </a:ext>
            </a:extLst>
          </p:cNvPr>
          <p:cNvSpPr/>
          <p:nvPr/>
        </p:nvSpPr>
        <p:spPr>
          <a:xfrm>
            <a:off x="10587210" y="0"/>
            <a:ext cx="1604790" cy="5038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a:t>付録</a:t>
            </a:r>
            <a:endParaRPr kumimoji="1" lang="ja-JP" altLang="en-US" dirty="0"/>
          </a:p>
        </p:txBody>
      </p:sp>
    </p:spTree>
    <p:extLst>
      <p:ext uri="{BB962C8B-B14F-4D97-AF65-F5344CB8AC3E}">
        <p14:creationId xmlns:p14="http://schemas.microsoft.com/office/powerpoint/2010/main" val="3401690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4AEF4C28-C1B0-4B91-B65F-0D508B7F8514}"/>
              </a:ext>
            </a:extLst>
          </p:cNvPr>
          <p:cNvSpPr>
            <a:spLocks noGrp="1"/>
          </p:cNvSpPr>
          <p:nvPr>
            <p:ph type="body" sz="quarter" idx="18"/>
          </p:nvPr>
        </p:nvSpPr>
        <p:spPr/>
        <p:txBody>
          <a:bodyPr/>
          <a:lstStyle/>
          <a:p>
            <a:r>
              <a:rPr kumimoji="1" lang="ja-JP" altLang="en-US" sz="1800" dirty="0"/>
              <a:t>頂いた資料を踏まえて</a:t>
            </a:r>
            <a:r>
              <a:rPr kumimoji="1" lang="ja-JP" altLang="en-US" sz="1800" dirty="0" smtClean="0"/>
              <a:t>、</a:t>
            </a:r>
            <a:r>
              <a:rPr kumimoji="1" lang="ja-JP" altLang="en-US" sz="1800" dirty="0" smtClean="0"/>
              <a:t>一旦</a:t>
            </a:r>
            <a:r>
              <a:rPr kumimoji="1" lang="ja-JP" altLang="en-US" sz="1800" dirty="0" smtClean="0">
                <a:solidFill>
                  <a:srgbClr val="FF0000"/>
                </a:solidFill>
              </a:rPr>
              <a:t>１</a:t>
            </a:r>
            <a:r>
              <a:rPr kumimoji="1" lang="en-US" altLang="ja-JP" sz="1800" dirty="0">
                <a:solidFill>
                  <a:srgbClr val="FF0000"/>
                </a:solidFill>
              </a:rPr>
              <a:t>W</a:t>
            </a:r>
            <a:r>
              <a:rPr lang="ja-JP" altLang="en-US" sz="1800" dirty="0">
                <a:solidFill>
                  <a:srgbClr val="FF0000"/>
                </a:solidFill>
              </a:rPr>
              <a:t>毎のデータを活用します</a:t>
            </a:r>
            <a:r>
              <a:rPr lang="ja-JP" altLang="en-US" sz="1800" dirty="0"/>
              <a:t>（数値データは中央値を採用）</a:t>
            </a:r>
            <a:endParaRPr kumimoji="1" lang="ja-JP" altLang="en-US" sz="1800" dirty="0"/>
          </a:p>
        </p:txBody>
      </p:sp>
      <p:sp>
        <p:nvSpPr>
          <p:cNvPr id="3" name="テキスト プレースホルダー 2">
            <a:extLst>
              <a:ext uri="{FF2B5EF4-FFF2-40B4-BE49-F238E27FC236}">
                <a16:creationId xmlns:a16="http://schemas.microsoft.com/office/drawing/2014/main" xmlns="" id="{3CDAA3BD-C216-470C-A002-E0ADF08C6A07}"/>
              </a:ext>
            </a:extLst>
          </p:cNvPr>
          <p:cNvSpPr>
            <a:spLocks noGrp="1"/>
          </p:cNvSpPr>
          <p:nvPr>
            <p:ph type="body" sz="quarter" idx="20"/>
          </p:nvPr>
        </p:nvSpPr>
        <p:spPr/>
        <p:txBody>
          <a:bodyPr/>
          <a:lstStyle/>
          <a:p>
            <a:r>
              <a:rPr kumimoji="1" lang="ja-JP" altLang="en-US" sz="2000" dirty="0"/>
              <a:t>データの取り扱い方（</a:t>
            </a:r>
            <a:r>
              <a:rPr lang="ja-JP" altLang="en-US" sz="2000" dirty="0"/>
              <a:t>週単位で中央値でまるめるとどういう意味合いになりますか？）</a:t>
            </a:r>
            <a:endParaRPr kumimoji="1" lang="ja-JP" altLang="en-US" sz="2000" dirty="0"/>
          </a:p>
        </p:txBody>
      </p:sp>
      <p:sp>
        <p:nvSpPr>
          <p:cNvPr id="4" name="日付プレースホルダー 3">
            <a:extLst>
              <a:ext uri="{FF2B5EF4-FFF2-40B4-BE49-F238E27FC236}">
                <a16:creationId xmlns:a16="http://schemas.microsoft.com/office/drawing/2014/main" xmlns="" id="{300E58E5-C606-4EFD-88CC-7CA604988773}"/>
              </a:ext>
            </a:extLst>
          </p:cNvPr>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pic>
        <p:nvPicPr>
          <p:cNvPr id="5" name="図 4">
            <a:extLst>
              <a:ext uri="{FF2B5EF4-FFF2-40B4-BE49-F238E27FC236}">
                <a16:creationId xmlns:a16="http://schemas.microsoft.com/office/drawing/2014/main" xmlns="" id="{85D0BCAF-5876-48EF-8D81-E75BC13F6AA4}"/>
              </a:ext>
            </a:extLst>
          </p:cNvPr>
          <p:cNvPicPr>
            <a:picLocks noChangeAspect="1"/>
          </p:cNvPicPr>
          <p:nvPr/>
        </p:nvPicPr>
        <p:blipFill>
          <a:blip r:embed="rId2"/>
          <a:stretch>
            <a:fillRect/>
          </a:stretch>
        </p:blipFill>
        <p:spPr>
          <a:xfrm>
            <a:off x="443078" y="1491539"/>
            <a:ext cx="8748172" cy="4913457"/>
          </a:xfrm>
          <a:prstGeom prst="rect">
            <a:avLst/>
          </a:prstGeom>
          <a:effectLst>
            <a:outerShdw blurRad="50800" dist="38100" dir="2700000" algn="tl" rotWithShape="0">
              <a:srgbClr val="000000">
                <a:alpha val="43000"/>
              </a:srgbClr>
            </a:outerShdw>
          </a:effectLst>
        </p:spPr>
      </p:pic>
      <p:sp>
        <p:nvSpPr>
          <p:cNvPr id="6" name="正方形/長方形 5"/>
          <p:cNvSpPr/>
          <p:nvPr/>
        </p:nvSpPr>
        <p:spPr>
          <a:xfrm>
            <a:off x="554679" y="2496473"/>
            <a:ext cx="1795410" cy="262786"/>
          </a:xfrm>
          <a:prstGeom prst="rect">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 name="角丸四角形吹き出し 6"/>
          <p:cNvSpPr/>
          <p:nvPr/>
        </p:nvSpPr>
        <p:spPr>
          <a:xfrm>
            <a:off x="9298177" y="1489122"/>
            <a:ext cx="2423073" cy="1547521"/>
          </a:xfrm>
          <a:prstGeom prst="wedgeRoundRectCallout">
            <a:avLst>
              <a:gd name="adj1" fmla="val -46736"/>
              <a:gd name="adj2" fmla="val -63915"/>
              <a:gd name="adj3" fmla="val 16667"/>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dirty="0" smtClean="0"/>
              <a:t>特徴量が出ない、モデルの精度が出なければ変えていきます</a:t>
            </a:r>
            <a:endParaRPr kumimoji="1" lang="ja-JP" altLang="en-US" dirty="0"/>
          </a:p>
        </p:txBody>
      </p:sp>
    </p:spTree>
    <p:extLst>
      <p:ext uri="{BB962C8B-B14F-4D97-AF65-F5344CB8AC3E}">
        <p14:creationId xmlns:p14="http://schemas.microsoft.com/office/powerpoint/2010/main" val="17647556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0BA6B411-51F6-41B9-9611-2A839830ECF0}"/>
              </a:ext>
            </a:extLst>
          </p:cNvPr>
          <p:cNvSpPr>
            <a:spLocks noGrp="1"/>
          </p:cNvSpPr>
          <p:nvPr>
            <p:ph type="body" sz="quarter" idx="18"/>
          </p:nvPr>
        </p:nvSpPr>
        <p:spPr>
          <a:xfrm>
            <a:off x="443077" y="767396"/>
            <a:ext cx="5652923" cy="5637600"/>
          </a:xfrm>
        </p:spPr>
        <p:txBody>
          <a:bodyPr/>
          <a:lstStyle/>
          <a:p>
            <a:pPr marL="285750" indent="-285750">
              <a:buFont typeface="Arial"/>
              <a:buChar char="•"/>
            </a:pPr>
            <a:r>
              <a:rPr lang="ja-JP" altLang="en-US" sz="1400" b="0" dirty="0" smtClean="0">
                <a:solidFill>
                  <a:schemeClr val="tx1"/>
                </a:solidFill>
              </a:rPr>
              <a:t>品番</a:t>
            </a:r>
            <a:endParaRPr lang="ja-JP" altLang="en-US" sz="1400" b="0" dirty="0">
              <a:solidFill>
                <a:schemeClr val="tx1"/>
              </a:solidFill>
            </a:endParaRPr>
          </a:p>
          <a:p>
            <a:pPr marL="285750" indent="-285750">
              <a:buFont typeface="Arial"/>
              <a:buChar char="•"/>
            </a:pPr>
            <a:r>
              <a:rPr lang="en-US" altLang="ja-JP" sz="1400" b="0" dirty="0" err="1">
                <a:solidFill>
                  <a:schemeClr val="tx1"/>
                </a:solidFill>
                <a:latin typeface="メイリオ"/>
                <a:ea typeface="メイリオ"/>
              </a:rPr>
              <a:t>Year（年</a:t>
            </a:r>
            <a:r>
              <a:rPr lang="en-US" altLang="ja-JP" sz="1400" b="0" dirty="0">
                <a:solidFill>
                  <a:schemeClr val="tx1"/>
                </a:solidFill>
                <a:latin typeface="メイリオ"/>
                <a:ea typeface="メイリオ"/>
              </a:rPr>
              <a:t>）</a:t>
            </a:r>
            <a:endParaRPr lang="ja-JP" altLang="en-US" sz="1400" b="0" dirty="0">
              <a:solidFill>
                <a:schemeClr val="tx1"/>
              </a:solidFill>
              <a:latin typeface="メイリオ"/>
              <a:ea typeface="メイリオ"/>
            </a:endParaRPr>
          </a:p>
          <a:p>
            <a:pPr marL="285750" indent="-285750">
              <a:buFont typeface="Arial"/>
              <a:buChar char="•"/>
            </a:pPr>
            <a:r>
              <a:rPr lang="en-US" altLang="ja-JP" sz="1400" b="0" dirty="0" err="1">
                <a:solidFill>
                  <a:schemeClr val="tx1"/>
                </a:solidFill>
                <a:latin typeface="メイリオ"/>
                <a:ea typeface="メイリオ"/>
              </a:rPr>
              <a:t>Week_Number</a:t>
            </a:r>
            <a:r>
              <a:rPr lang="en-US" altLang="ja-JP" sz="1400" b="0" dirty="0">
                <a:solidFill>
                  <a:schemeClr val="tx1"/>
                </a:solidFill>
                <a:latin typeface="メイリオ"/>
                <a:ea typeface="メイリオ"/>
              </a:rPr>
              <a:t>​（週番号、1月1週目が１）</a:t>
            </a:r>
            <a:endParaRPr lang="ja-JP" altLang="en-US" sz="1400" b="0" dirty="0">
              <a:solidFill>
                <a:schemeClr val="tx1"/>
              </a:solidFill>
              <a:latin typeface="メイリオ"/>
              <a:ea typeface="メイリオ"/>
            </a:endParaRPr>
          </a:p>
          <a:p>
            <a:pPr marL="285750" indent="-285750">
              <a:buFont typeface="Arial"/>
              <a:buChar char="•"/>
            </a:pPr>
            <a:r>
              <a:rPr lang="ja-JP" altLang="en-US" sz="1400" b="0" dirty="0">
                <a:solidFill>
                  <a:srgbClr val="FF0000"/>
                </a:solidFill>
                <a:latin typeface="メイリオ"/>
                <a:ea typeface="メイリオ"/>
              </a:rPr>
              <a:t>順立装置の在庫量</a:t>
            </a:r>
            <a:r>
              <a:rPr lang="en-US" altLang="ja-JP" sz="1400" b="0" dirty="0">
                <a:solidFill>
                  <a:srgbClr val="FF0000"/>
                </a:solidFill>
                <a:latin typeface="メイリオ"/>
                <a:ea typeface="メイリオ"/>
              </a:rPr>
              <a:t>/</a:t>
            </a:r>
            <a:r>
              <a:rPr lang="ja-JP" altLang="en-US" sz="1400" b="0" dirty="0">
                <a:solidFill>
                  <a:srgbClr val="FF0000"/>
                </a:solidFill>
                <a:latin typeface="メイリオ"/>
                <a:ea typeface="メイリオ"/>
              </a:rPr>
              <a:t>設計値</a:t>
            </a:r>
            <a:r>
              <a:rPr lang="en-US" altLang="ja-JP" sz="1400" b="0" dirty="0">
                <a:solidFill>
                  <a:srgbClr val="FF0000"/>
                </a:solidFill>
                <a:latin typeface="メイリオ"/>
                <a:ea typeface="メイリオ"/>
              </a:rPr>
              <a:t>MIN</a:t>
            </a:r>
          </a:p>
          <a:p>
            <a:pPr marL="285750" indent="-285750">
              <a:buFont typeface="Arial"/>
              <a:buChar char="•"/>
            </a:pPr>
            <a:r>
              <a:rPr lang="ja-JP" altLang="en-US" sz="1400" b="0" dirty="0">
                <a:solidFill>
                  <a:srgbClr val="FF0000"/>
                </a:solidFill>
                <a:latin typeface="メイリオ"/>
                <a:ea typeface="メイリオ"/>
              </a:rPr>
              <a:t>順立装置の在庫量</a:t>
            </a:r>
            <a:r>
              <a:rPr lang="en-US" altLang="ja-JP" sz="1400" b="0" dirty="0">
                <a:solidFill>
                  <a:srgbClr val="FF0000"/>
                </a:solidFill>
                <a:latin typeface="メイリオ"/>
                <a:ea typeface="メイリオ"/>
              </a:rPr>
              <a:t>/</a:t>
            </a:r>
            <a:r>
              <a:rPr lang="ja-JP" altLang="en-US" sz="1400" b="0" dirty="0">
                <a:solidFill>
                  <a:srgbClr val="FF0000"/>
                </a:solidFill>
                <a:latin typeface="メイリオ"/>
                <a:ea typeface="メイリオ"/>
              </a:rPr>
              <a:t>設計値</a:t>
            </a:r>
            <a:r>
              <a:rPr lang="en-US" altLang="ja-JP" sz="1400" b="0" dirty="0">
                <a:solidFill>
                  <a:srgbClr val="FF0000"/>
                </a:solidFill>
                <a:latin typeface="メイリオ"/>
                <a:ea typeface="メイリオ"/>
              </a:rPr>
              <a:t>MAX</a:t>
            </a:r>
          </a:p>
          <a:p>
            <a:pPr marL="285750" indent="-285750">
              <a:buFont typeface="Arial"/>
              <a:buChar char="•"/>
            </a:pPr>
            <a:r>
              <a:rPr lang="ja-JP" altLang="en-US" sz="1400" b="0" dirty="0">
                <a:solidFill>
                  <a:srgbClr val="FF0000"/>
                </a:solidFill>
                <a:latin typeface="メイリオ"/>
                <a:ea typeface="メイリオ"/>
              </a:rPr>
              <a:t>先週からの順立</a:t>
            </a:r>
            <a:r>
              <a:rPr lang="ja-JP" altLang="en-US" sz="1400" b="0" dirty="0" smtClean="0">
                <a:solidFill>
                  <a:srgbClr val="FF0000"/>
                </a:solidFill>
                <a:latin typeface="メイリオ"/>
                <a:ea typeface="メイリオ"/>
              </a:rPr>
              <a:t>装置増加率</a:t>
            </a:r>
            <a:endParaRPr lang="en-US" altLang="ja-JP" sz="1400" b="0" dirty="0">
              <a:solidFill>
                <a:srgbClr val="FF0000"/>
              </a:solidFill>
              <a:latin typeface="メイリオ"/>
              <a:ea typeface="メイリオ"/>
            </a:endParaRPr>
          </a:p>
          <a:p>
            <a:pPr marL="285750" indent="-285750">
              <a:buFont typeface="Arial"/>
              <a:buChar char="•"/>
            </a:pPr>
            <a:r>
              <a:rPr lang="ja-JP" altLang="en-US" sz="1400" b="0" dirty="0">
                <a:solidFill>
                  <a:srgbClr val="FF0000"/>
                </a:solidFill>
                <a:latin typeface="メイリオ"/>
                <a:ea typeface="メイリオ"/>
              </a:rPr>
              <a:t>社内</a:t>
            </a:r>
            <a:r>
              <a:rPr lang="en-US" altLang="ja-JP" sz="1400" b="0" dirty="0">
                <a:solidFill>
                  <a:srgbClr val="FF0000"/>
                </a:solidFill>
                <a:latin typeface="メイリオ"/>
                <a:ea typeface="メイリオ"/>
              </a:rPr>
              <a:t>LT/</a:t>
            </a:r>
            <a:r>
              <a:rPr lang="ja-JP" altLang="en-US" sz="1400" b="0" dirty="0">
                <a:solidFill>
                  <a:srgbClr val="FF0000"/>
                </a:solidFill>
                <a:latin typeface="メイリオ"/>
                <a:ea typeface="メイリオ"/>
              </a:rPr>
              <a:t>実績</a:t>
            </a:r>
            <a:r>
              <a:rPr lang="en-US" altLang="ja-JP" sz="1400" b="0" dirty="0">
                <a:solidFill>
                  <a:srgbClr val="FF0000"/>
                </a:solidFill>
                <a:latin typeface="メイリオ"/>
                <a:ea typeface="メイリオ"/>
              </a:rPr>
              <a:t>LT</a:t>
            </a:r>
          </a:p>
          <a:p>
            <a:pPr marL="285750" indent="-285750">
              <a:buFont typeface="Arial"/>
              <a:buChar char="•"/>
            </a:pPr>
            <a:r>
              <a:rPr lang="ja-JP" altLang="en-US" sz="1400" b="0" dirty="0">
                <a:solidFill>
                  <a:srgbClr val="FF0000"/>
                </a:solidFill>
                <a:latin typeface="メイリオ"/>
                <a:ea typeface="メイリオ"/>
              </a:rPr>
              <a:t>先週からの社内</a:t>
            </a:r>
            <a:r>
              <a:rPr lang="en-US" altLang="ja-JP" sz="1400" b="0" dirty="0" smtClean="0">
                <a:solidFill>
                  <a:srgbClr val="FF0000"/>
                </a:solidFill>
                <a:latin typeface="メイリオ"/>
                <a:ea typeface="メイリオ"/>
              </a:rPr>
              <a:t>LT</a:t>
            </a:r>
            <a:r>
              <a:rPr lang="ja-JP" altLang="en-US" sz="1400" b="0" dirty="0" smtClean="0">
                <a:solidFill>
                  <a:srgbClr val="FF0000"/>
                </a:solidFill>
                <a:latin typeface="メイリオ"/>
                <a:ea typeface="メイリオ"/>
              </a:rPr>
              <a:t>増加率</a:t>
            </a:r>
            <a:endParaRPr lang="ja-JP" altLang="en-US" sz="1400" b="0" dirty="0">
              <a:solidFill>
                <a:srgbClr val="FF0000"/>
              </a:solidFill>
              <a:latin typeface="メイリオ"/>
              <a:ea typeface="メイリオ"/>
            </a:endParaRPr>
          </a:p>
          <a:p>
            <a:pPr marL="285750" indent="-285750">
              <a:buFont typeface="Arial"/>
              <a:buChar char="•"/>
            </a:pPr>
            <a:r>
              <a:rPr lang="ja-JP" altLang="en-US" sz="1400" b="0" dirty="0">
                <a:solidFill>
                  <a:schemeClr val="accent1">
                    <a:lumMod val="60000"/>
                    <a:lumOff val="40000"/>
                  </a:schemeClr>
                </a:solidFill>
              </a:rPr>
              <a:t>在庫数（箱）</a:t>
            </a:r>
            <a:endParaRPr lang="en-US" altLang="ja-JP" sz="1400" b="0" dirty="0">
              <a:solidFill>
                <a:schemeClr val="accent1">
                  <a:lumMod val="60000"/>
                  <a:lumOff val="40000"/>
                </a:schemeClr>
              </a:solidFill>
            </a:endParaRPr>
          </a:p>
          <a:p>
            <a:pPr marL="285750" indent="-285750">
              <a:buFont typeface="Arial"/>
              <a:buChar char="•"/>
            </a:pPr>
            <a:r>
              <a:rPr lang="ja-JP" altLang="en-US" sz="1400" b="0" strike="sngStrike" dirty="0">
                <a:solidFill>
                  <a:schemeClr val="accent1">
                    <a:lumMod val="60000"/>
                    <a:lumOff val="40000"/>
                  </a:schemeClr>
                </a:solidFill>
              </a:rPr>
              <a:t>入庫数（箱</a:t>
            </a:r>
            <a:r>
              <a:rPr lang="ja-JP" altLang="en-US" sz="1400" b="0" strike="sngStrike" dirty="0" smtClean="0">
                <a:solidFill>
                  <a:schemeClr val="accent1">
                    <a:lumMod val="60000"/>
                    <a:lumOff val="40000"/>
                  </a:schemeClr>
                </a:solidFill>
              </a:rPr>
              <a:t>）</a:t>
            </a:r>
            <a:r>
              <a:rPr lang="en-US" altLang="en-US" sz="1400" b="0" dirty="0" smtClean="0">
                <a:solidFill>
                  <a:schemeClr val="accent1">
                    <a:lumMod val="60000"/>
                    <a:lumOff val="40000"/>
                  </a:schemeClr>
                </a:solidFill>
              </a:rPr>
              <a:t>※AI</a:t>
            </a:r>
            <a:r>
              <a:rPr lang="ja-JP" altLang="en-US" sz="1400" b="0" dirty="0" smtClean="0">
                <a:solidFill>
                  <a:schemeClr val="accent1">
                    <a:lumMod val="60000"/>
                    <a:lumOff val="40000"/>
                  </a:schemeClr>
                </a:solidFill>
              </a:rPr>
              <a:t>在庫適正化画面になかったので一旦除外</a:t>
            </a:r>
            <a:endParaRPr lang="en-US" altLang="ja-JP" sz="1400" b="0" dirty="0">
              <a:solidFill>
                <a:schemeClr val="accent1">
                  <a:lumMod val="60000"/>
                  <a:lumOff val="40000"/>
                </a:schemeClr>
              </a:solidFill>
            </a:endParaRPr>
          </a:p>
          <a:p>
            <a:pPr marL="285750" indent="-285750">
              <a:buFont typeface="Arial"/>
              <a:buChar char="•"/>
            </a:pPr>
            <a:r>
              <a:rPr lang="ja-JP" altLang="en-US" sz="1400" b="0" strike="sngStrike" dirty="0">
                <a:solidFill>
                  <a:schemeClr val="accent1">
                    <a:lumMod val="60000"/>
                    <a:lumOff val="40000"/>
                  </a:schemeClr>
                </a:solidFill>
              </a:rPr>
              <a:t>出庫数（箱</a:t>
            </a:r>
            <a:r>
              <a:rPr lang="ja-JP" altLang="en-US" sz="1400" b="0" strike="sngStrike" dirty="0" smtClean="0">
                <a:solidFill>
                  <a:schemeClr val="accent1">
                    <a:lumMod val="60000"/>
                    <a:lumOff val="40000"/>
                  </a:schemeClr>
                </a:solidFill>
              </a:rPr>
              <a:t>）</a:t>
            </a:r>
            <a:r>
              <a:rPr lang="en-US" altLang="en-US" sz="1400" b="0" dirty="0">
                <a:solidFill>
                  <a:schemeClr val="accent1">
                    <a:lumMod val="60000"/>
                    <a:lumOff val="40000"/>
                  </a:schemeClr>
                </a:solidFill>
              </a:rPr>
              <a:t>※AI</a:t>
            </a:r>
            <a:r>
              <a:rPr lang="ja-JP" altLang="en-US" sz="1400" b="0" dirty="0">
                <a:solidFill>
                  <a:schemeClr val="accent1">
                    <a:lumMod val="60000"/>
                    <a:lumOff val="40000"/>
                  </a:schemeClr>
                </a:solidFill>
              </a:rPr>
              <a:t>在庫適正化画面になかったので一旦</a:t>
            </a:r>
            <a:r>
              <a:rPr lang="ja-JP" altLang="en-US" sz="1400" b="0" dirty="0" smtClean="0">
                <a:solidFill>
                  <a:schemeClr val="accent1">
                    <a:lumMod val="60000"/>
                    <a:lumOff val="40000"/>
                  </a:schemeClr>
                </a:solidFill>
              </a:rPr>
              <a:t>除外</a:t>
            </a:r>
            <a:endParaRPr lang="en-US" altLang="ja-JP" sz="1400" b="0" dirty="0">
              <a:solidFill>
                <a:schemeClr val="accent1">
                  <a:lumMod val="60000"/>
                  <a:lumOff val="40000"/>
                </a:schemeClr>
              </a:solidFill>
            </a:endParaRPr>
          </a:p>
          <a:p>
            <a:pPr marL="285750" indent="-285750">
              <a:buFont typeface="Arial"/>
              <a:buChar char="•"/>
            </a:pPr>
            <a:r>
              <a:rPr lang="ja-JP" altLang="en-US" sz="1400" b="0" dirty="0">
                <a:solidFill>
                  <a:schemeClr val="accent1">
                    <a:lumMod val="60000"/>
                    <a:lumOff val="40000"/>
                  </a:schemeClr>
                </a:solidFill>
              </a:rPr>
              <a:t>基準在庫日数</a:t>
            </a:r>
          </a:p>
          <a:p>
            <a:pPr marL="285750" indent="-285750">
              <a:buFont typeface="Arial"/>
              <a:buChar char="•"/>
            </a:pPr>
            <a:r>
              <a:rPr lang="ja-JP" altLang="en-US" sz="1400" b="0" dirty="0">
                <a:solidFill>
                  <a:schemeClr val="accent1">
                    <a:lumMod val="60000"/>
                    <a:lumOff val="40000"/>
                  </a:schemeClr>
                </a:solidFill>
              </a:rPr>
              <a:t>基準在庫枚数</a:t>
            </a:r>
            <a:endParaRPr lang="en-US" altLang="ja-JP" sz="1400" b="0" dirty="0">
              <a:solidFill>
                <a:schemeClr val="accent1">
                  <a:lumMod val="60000"/>
                  <a:lumOff val="40000"/>
                </a:schemeClr>
              </a:solidFill>
            </a:endParaRPr>
          </a:p>
          <a:p>
            <a:pPr marL="285750" indent="-285750">
              <a:buFont typeface="Arial"/>
              <a:buChar char="•"/>
            </a:pPr>
            <a:r>
              <a:rPr lang="en-US" altLang="ja-JP" sz="1400" b="0" dirty="0">
                <a:solidFill>
                  <a:schemeClr val="accent1">
                    <a:lumMod val="60000"/>
                    <a:lumOff val="40000"/>
                  </a:schemeClr>
                </a:solidFill>
              </a:rPr>
              <a:t>B</a:t>
            </a:r>
          </a:p>
          <a:p>
            <a:pPr marL="285750" indent="-285750">
              <a:buFont typeface="Arial"/>
              <a:buChar char="•"/>
            </a:pPr>
            <a:r>
              <a:rPr lang="en-US" altLang="ja-JP" sz="1400" b="0" dirty="0">
                <a:solidFill>
                  <a:schemeClr val="accent1">
                    <a:lumMod val="60000"/>
                    <a:lumOff val="40000"/>
                  </a:schemeClr>
                </a:solidFill>
              </a:rPr>
              <a:t>C</a:t>
            </a:r>
            <a:endParaRPr lang="ja-JP" altLang="en-US" sz="1400" b="0" dirty="0">
              <a:solidFill>
                <a:schemeClr val="accent1">
                  <a:lumMod val="60000"/>
                  <a:lumOff val="40000"/>
                </a:schemeClr>
              </a:solidFill>
            </a:endParaRPr>
          </a:p>
          <a:p>
            <a:pPr marL="285750" indent="-285750">
              <a:buFont typeface="Arial"/>
              <a:buChar char="•"/>
            </a:pPr>
            <a:r>
              <a:rPr lang="ja-JP" altLang="en-US" sz="1400" b="0" dirty="0">
                <a:solidFill>
                  <a:schemeClr val="accent1">
                    <a:lumMod val="60000"/>
                    <a:lumOff val="40000"/>
                  </a:schemeClr>
                </a:solidFill>
              </a:rPr>
              <a:t>収容数</a:t>
            </a:r>
            <a:endParaRPr lang="en-US" altLang="ja-JP" sz="1400" b="0" dirty="0">
              <a:solidFill>
                <a:schemeClr val="accent1">
                  <a:lumMod val="60000"/>
                  <a:lumOff val="40000"/>
                </a:schemeClr>
              </a:solidFill>
            </a:endParaRPr>
          </a:p>
          <a:p>
            <a:pPr marL="285750" indent="-285750">
              <a:buFont typeface="Arial"/>
              <a:buChar char="•"/>
            </a:pPr>
            <a:r>
              <a:rPr lang="ja-JP" altLang="en-US" sz="1400" b="0" dirty="0">
                <a:solidFill>
                  <a:schemeClr val="accent1">
                    <a:lumMod val="60000"/>
                    <a:lumOff val="40000"/>
                  </a:schemeClr>
                </a:solidFill>
              </a:rPr>
              <a:t>納入便</a:t>
            </a:r>
            <a:endParaRPr lang="en-US" altLang="ja-JP" sz="1400" b="0" dirty="0">
              <a:solidFill>
                <a:schemeClr val="accent1">
                  <a:lumMod val="60000"/>
                  <a:lumOff val="40000"/>
                </a:schemeClr>
              </a:solidFill>
            </a:endParaRPr>
          </a:p>
          <a:p>
            <a:pPr marL="285750" indent="-285750">
              <a:buFont typeface="Arial"/>
              <a:buChar char="•"/>
            </a:pPr>
            <a:r>
              <a:rPr lang="ja-JP" altLang="en-US" sz="1400" b="0" dirty="0">
                <a:solidFill>
                  <a:schemeClr val="accent1">
                    <a:lumMod val="60000"/>
                    <a:lumOff val="40000"/>
                  </a:schemeClr>
                </a:solidFill>
              </a:rPr>
              <a:t>社内</a:t>
            </a:r>
            <a:r>
              <a:rPr lang="en-US" altLang="ja-JP" sz="1400" b="0" dirty="0">
                <a:solidFill>
                  <a:schemeClr val="accent1">
                    <a:lumMod val="60000"/>
                    <a:lumOff val="40000"/>
                  </a:schemeClr>
                </a:solidFill>
              </a:rPr>
              <a:t>LT</a:t>
            </a:r>
            <a:r>
              <a:rPr lang="ja-JP" altLang="en-US" sz="1400" b="0" dirty="0">
                <a:solidFill>
                  <a:schemeClr val="accent1">
                    <a:lumMod val="60000"/>
                    <a:lumOff val="40000"/>
                  </a:schemeClr>
                </a:solidFill>
              </a:rPr>
              <a:t>（検収</a:t>
            </a:r>
            <a:r>
              <a:rPr lang="en-US" altLang="ja-JP" sz="1400" b="0" dirty="0">
                <a:solidFill>
                  <a:schemeClr val="accent1">
                    <a:lumMod val="60000"/>
                    <a:lumOff val="40000"/>
                  </a:schemeClr>
                </a:solidFill>
              </a:rPr>
              <a:t>〜</a:t>
            </a:r>
            <a:r>
              <a:rPr lang="ja-JP" altLang="en-US" sz="1400" b="0" dirty="0">
                <a:solidFill>
                  <a:schemeClr val="accent1">
                    <a:lumMod val="60000"/>
                    <a:lumOff val="40000"/>
                  </a:schemeClr>
                </a:solidFill>
              </a:rPr>
              <a:t>回収</a:t>
            </a:r>
            <a:r>
              <a:rPr lang="en-US" altLang="ja-JP" sz="1400" b="0" dirty="0">
                <a:solidFill>
                  <a:schemeClr val="accent1">
                    <a:lumMod val="60000"/>
                    <a:lumOff val="40000"/>
                  </a:schemeClr>
                </a:solidFill>
              </a:rPr>
              <a:t>LT</a:t>
            </a:r>
            <a:r>
              <a:rPr lang="ja-JP" altLang="en-US" sz="1400" b="0" dirty="0">
                <a:solidFill>
                  <a:schemeClr val="accent1">
                    <a:lumMod val="60000"/>
                    <a:lumOff val="40000"/>
                  </a:schemeClr>
                </a:solidFill>
              </a:rPr>
              <a:t>）</a:t>
            </a:r>
            <a:endParaRPr lang="en-US" altLang="ja-JP" sz="1400" b="0" dirty="0">
              <a:solidFill>
                <a:schemeClr val="accent1">
                  <a:lumMod val="60000"/>
                  <a:lumOff val="40000"/>
                </a:schemeClr>
              </a:solidFill>
            </a:endParaRPr>
          </a:p>
          <a:p>
            <a:pPr marL="285750" indent="-285750">
              <a:buFont typeface="Arial"/>
              <a:buChar char="•"/>
            </a:pPr>
            <a:r>
              <a:rPr lang="ja-JP" altLang="en-US" sz="1400" b="0" dirty="0">
                <a:solidFill>
                  <a:schemeClr val="accent1">
                    <a:lumMod val="60000"/>
                    <a:lumOff val="40000"/>
                  </a:schemeClr>
                </a:solidFill>
              </a:rPr>
              <a:t>日量数（箱数）</a:t>
            </a:r>
            <a:endParaRPr lang="en-US" altLang="ja-JP" sz="1400" b="0" dirty="0">
              <a:solidFill>
                <a:schemeClr val="accent1">
                  <a:lumMod val="60000"/>
                  <a:lumOff val="40000"/>
                </a:schemeClr>
              </a:solidFill>
            </a:endParaRPr>
          </a:p>
          <a:p>
            <a:pPr marL="285750" indent="-285750">
              <a:buFont typeface="Arial"/>
              <a:buChar char="•"/>
            </a:pPr>
            <a:r>
              <a:rPr lang="ja-JP" altLang="en-US" sz="1400" b="0" dirty="0">
                <a:solidFill>
                  <a:schemeClr val="accent1">
                    <a:lumMod val="60000"/>
                    <a:lumOff val="40000"/>
                  </a:schemeClr>
                </a:solidFill>
              </a:rPr>
              <a:t>かんばん数</a:t>
            </a:r>
            <a:endParaRPr lang="en-US" altLang="ja-JP" sz="1400" b="0" dirty="0">
              <a:solidFill>
                <a:schemeClr val="accent1">
                  <a:lumMod val="60000"/>
                  <a:lumOff val="40000"/>
                </a:schemeClr>
              </a:solidFill>
            </a:endParaRPr>
          </a:p>
          <a:p>
            <a:pPr marL="285750" indent="-285750">
              <a:buFont typeface="Arial"/>
              <a:buChar char="•"/>
            </a:pPr>
            <a:r>
              <a:rPr lang="ja-JP" altLang="en-US" sz="1400" b="0" dirty="0">
                <a:solidFill>
                  <a:schemeClr val="accent1">
                    <a:lumMod val="60000"/>
                    <a:lumOff val="40000"/>
                  </a:schemeClr>
                </a:solidFill>
              </a:rPr>
              <a:t>箱種類</a:t>
            </a:r>
          </a:p>
          <a:p>
            <a:endParaRPr kumimoji="1" lang="ja-JP" altLang="en-US" dirty="0"/>
          </a:p>
        </p:txBody>
      </p:sp>
      <p:sp>
        <p:nvSpPr>
          <p:cNvPr id="3" name="テキスト プレースホルダー 2">
            <a:extLst>
              <a:ext uri="{FF2B5EF4-FFF2-40B4-BE49-F238E27FC236}">
                <a16:creationId xmlns:a16="http://schemas.microsoft.com/office/drawing/2014/main" xmlns="" id="{F2399C9A-E10A-46B7-A3ED-69ABA532CB73}"/>
              </a:ext>
            </a:extLst>
          </p:cNvPr>
          <p:cNvSpPr>
            <a:spLocks noGrp="1"/>
          </p:cNvSpPr>
          <p:nvPr>
            <p:ph type="body" sz="quarter" idx="20"/>
          </p:nvPr>
        </p:nvSpPr>
        <p:spPr/>
        <p:txBody>
          <a:bodyPr/>
          <a:lstStyle/>
          <a:p>
            <a:r>
              <a:rPr kumimoji="1" lang="ja-JP" altLang="en-US" sz="1800" dirty="0"/>
              <a:t>データ</a:t>
            </a:r>
            <a:r>
              <a:rPr kumimoji="1" lang="ja-JP" altLang="en-US" sz="1800" dirty="0" smtClean="0"/>
              <a:t>の</a:t>
            </a:r>
            <a:r>
              <a:rPr lang="ja-JP" altLang="en-US" sz="1800" dirty="0" smtClean="0"/>
              <a:t>変数（今後、追加修正します）</a:t>
            </a:r>
            <a:endParaRPr kumimoji="1" lang="ja-JP" altLang="en-US" dirty="0"/>
          </a:p>
        </p:txBody>
      </p:sp>
      <p:sp>
        <p:nvSpPr>
          <p:cNvPr id="4" name="日付プレースホルダー 3">
            <a:extLst>
              <a:ext uri="{FF2B5EF4-FFF2-40B4-BE49-F238E27FC236}">
                <a16:creationId xmlns:a16="http://schemas.microsoft.com/office/drawing/2014/main" xmlns="" id="{B47D9C77-B521-4F66-AF6A-9DAD85A7E2D2}"/>
              </a:ext>
            </a:extLst>
          </p:cNvPr>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pic>
        <p:nvPicPr>
          <p:cNvPr id="5" name="図 4">
            <a:extLst>
              <a:ext uri="{FF2B5EF4-FFF2-40B4-BE49-F238E27FC236}">
                <a16:creationId xmlns:a16="http://schemas.microsoft.com/office/drawing/2014/main" xmlns="" id="{128755FF-409D-4F8D-B595-3D7915174FA5}"/>
              </a:ext>
            </a:extLst>
          </p:cNvPr>
          <p:cNvPicPr>
            <a:picLocks noChangeAspect="1"/>
          </p:cNvPicPr>
          <p:nvPr/>
        </p:nvPicPr>
        <p:blipFill>
          <a:blip r:embed="rId2"/>
          <a:stretch>
            <a:fillRect/>
          </a:stretch>
        </p:blipFill>
        <p:spPr>
          <a:xfrm>
            <a:off x="6222395" y="3217207"/>
            <a:ext cx="5469664" cy="3072065"/>
          </a:xfrm>
          <a:prstGeom prst="rect">
            <a:avLst/>
          </a:prstGeom>
        </p:spPr>
      </p:pic>
      <p:sp>
        <p:nvSpPr>
          <p:cNvPr id="6" name="テキスト プレースホルダー 1">
            <a:extLst>
              <a:ext uri="{FF2B5EF4-FFF2-40B4-BE49-F238E27FC236}">
                <a16:creationId xmlns:a16="http://schemas.microsoft.com/office/drawing/2014/main" xmlns="" id="{BB54BAB7-F8C8-4BA7-81AD-7D09A8395101}"/>
              </a:ext>
            </a:extLst>
          </p:cNvPr>
          <p:cNvSpPr txBox="1">
            <a:spLocks/>
          </p:cNvSpPr>
          <p:nvPr/>
        </p:nvSpPr>
        <p:spPr>
          <a:xfrm>
            <a:off x="6095999" y="827934"/>
            <a:ext cx="5652923" cy="5637600"/>
          </a:xfrm>
          <a:prstGeom prst="rect">
            <a:avLst/>
          </a:prstGeom>
        </p:spPr>
        <p:txBody>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kumimoji="1" sz="2100" b="1" kern="1200" baseline="0">
                <a:solidFill>
                  <a:srgbClr val="333333"/>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marR="0" indent="0" algn="l" defTabSz="914400" rtl="0" eaLnBrk="1" fontAlgn="auto" latinLnBrk="0" hangingPunct="1">
              <a:lnSpc>
                <a:spcPct val="100000"/>
              </a:lnSpc>
              <a:spcBef>
                <a:spcPts val="500"/>
              </a:spcBef>
              <a:spcAft>
                <a:spcPts val="0"/>
              </a:spcAft>
              <a:buClrTx/>
              <a:buSzTx/>
              <a:buFont typeface="Arial" panose="020B0604020202020204" pitchFamily="34" charset="0"/>
              <a:buNone/>
              <a:tabLst/>
              <a:defRPr kumimoji="1" sz="1600" b="1" kern="1200" baseline="0">
                <a:solidFill>
                  <a:srgbClr val="333333"/>
                </a:solidFill>
                <a:latin typeface="メイリオ" panose="020B0604030504040204" pitchFamily="50" charset="-128"/>
                <a:ea typeface="メイリオ" panose="020B0604030504040204" pitchFamily="50" charset="-128"/>
                <a:cs typeface="メイリオ" panose="020B0604030504040204" pitchFamily="50" charset="-128"/>
              </a:defRPr>
            </a:lvl2pPr>
            <a:lvl3pPr marL="914400" marR="0" indent="0" algn="l" defTabSz="914400" rtl="0" eaLnBrk="1" fontAlgn="auto" latinLnBrk="0" hangingPunct="1">
              <a:lnSpc>
                <a:spcPct val="100000"/>
              </a:lnSpc>
              <a:spcBef>
                <a:spcPts val="500"/>
              </a:spcBef>
              <a:spcAft>
                <a:spcPts val="0"/>
              </a:spcAft>
              <a:buClrTx/>
              <a:buSzTx/>
              <a:buFont typeface="Arial" panose="020B0604020202020204" pitchFamily="34" charset="0"/>
              <a:buNone/>
              <a:tabLst/>
              <a:defRPr kumimoji="1" sz="1200" b="1" kern="1200" baseline="0">
                <a:solidFill>
                  <a:srgbClr val="333333"/>
                </a:solidFill>
                <a:latin typeface="メイリオ" panose="020B0604030504040204" pitchFamily="50" charset="-128"/>
                <a:ea typeface="メイリオ" panose="020B0604030504040204" pitchFamily="50" charset="-128"/>
                <a:cs typeface="メイリオ" panose="020B0604030504040204" pitchFamily="50" charset="-128"/>
              </a:defRPr>
            </a:lvl3pPr>
            <a:lvl4pPr marL="1371600" marR="0" indent="0" algn="l" defTabSz="914400" rtl="0" eaLnBrk="1" fontAlgn="auto" latinLnBrk="0" hangingPunct="1">
              <a:lnSpc>
                <a:spcPct val="100000"/>
              </a:lnSpc>
              <a:spcBef>
                <a:spcPts val="500"/>
              </a:spcBef>
              <a:spcAft>
                <a:spcPts val="0"/>
              </a:spcAft>
              <a:buClrTx/>
              <a:buSzTx/>
              <a:buFont typeface="Arial" panose="020B0604020202020204" pitchFamily="34" charset="0"/>
              <a:buNone/>
              <a:tabLst/>
              <a:defRPr kumimoji="1" sz="1050" b="1" kern="1200" baseline="0">
                <a:solidFill>
                  <a:srgbClr val="333333"/>
                </a:solidFill>
                <a:latin typeface="メイリオ" panose="020B0604030504040204" pitchFamily="50" charset="-128"/>
                <a:ea typeface="メイリオ" panose="020B0604030504040204" pitchFamily="50" charset="-128"/>
                <a:cs typeface="メイリオ" panose="020B0604030504040204" pitchFamily="50" charset="-128"/>
              </a:defRPr>
            </a:lvl4pPr>
            <a:lvl5pPr marL="1828800" marR="0" indent="0" algn="l" defTabSz="914400" rtl="0" eaLnBrk="1" fontAlgn="auto" latinLnBrk="0" hangingPunct="1">
              <a:lnSpc>
                <a:spcPct val="100000"/>
              </a:lnSpc>
              <a:spcBef>
                <a:spcPts val="500"/>
              </a:spcBef>
              <a:spcAft>
                <a:spcPts val="0"/>
              </a:spcAft>
              <a:buClrTx/>
              <a:buSzTx/>
              <a:buFont typeface="Arial" panose="020B0604020202020204" pitchFamily="34" charset="0"/>
              <a:buNone/>
              <a:tabLst/>
              <a:defRPr kumimoji="1" sz="900" b="1" kern="1200" baseline="0">
                <a:solidFill>
                  <a:srgbClr val="333333"/>
                </a:solidFill>
                <a:latin typeface="メイリオ" panose="020B0604030504040204" pitchFamily="50" charset="-128"/>
                <a:ea typeface="メイリオ" panose="020B0604030504040204" pitchFamily="50" charset="-128"/>
                <a:cs typeface="メイリオ" panose="020B0604030504040204" pitchFamily="50" charset="-128"/>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marL="285750" indent="-285750">
              <a:buFont typeface="Arial"/>
              <a:buChar char="•"/>
            </a:pPr>
            <a:r>
              <a:rPr lang="ja-JP" altLang="en-US" sz="1400" b="0" dirty="0">
                <a:solidFill>
                  <a:schemeClr val="accent1">
                    <a:lumMod val="60000"/>
                    <a:lumOff val="40000"/>
                  </a:schemeClr>
                </a:solidFill>
              </a:rPr>
              <a:t>箱種類</a:t>
            </a:r>
            <a:endParaRPr lang="en-US" altLang="ja-JP" sz="1400" b="0" dirty="0">
              <a:solidFill>
                <a:schemeClr val="accent1">
                  <a:lumMod val="60000"/>
                  <a:lumOff val="40000"/>
                </a:schemeClr>
              </a:solidFill>
            </a:endParaRPr>
          </a:p>
          <a:p>
            <a:pPr marL="285750" indent="-285750">
              <a:buFont typeface="Arial"/>
              <a:buChar char="•"/>
            </a:pPr>
            <a:r>
              <a:rPr lang="ja-JP" altLang="en-US" sz="1400" b="0" dirty="0">
                <a:solidFill>
                  <a:schemeClr val="accent1">
                    <a:lumMod val="60000"/>
                    <a:lumOff val="40000"/>
                  </a:schemeClr>
                </a:solidFill>
              </a:rPr>
              <a:t>不等ピッチ</a:t>
            </a:r>
            <a:endParaRPr lang="en-US" altLang="ja-JP" sz="1400" b="0" dirty="0">
              <a:solidFill>
                <a:schemeClr val="accent1">
                  <a:lumMod val="60000"/>
                  <a:lumOff val="40000"/>
                </a:schemeClr>
              </a:solidFill>
            </a:endParaRPr>
          </a:p>
          <a:p>
            <a:pPr marL="285750" indent="-285750">
              <a:buFont typeface="Arial"/>
              <a:buChar char="•"/>
            </a:pPr>
            <a:r>
              <a:rPr lang="ja-JP" altLang="en-US" sz="1400" b="0" dirty="0" smtClean="0">
                <a:solidFill>
                  <a:schemeClr val="accent1">
                    <a:lumMod val="60000"/>
                    <a:lumOff val="40000"/>
                  </a:schemeClr>
                </a:solidFill>
              </a:rPr>
              <a:t>時間</a:t>
            </a:r>
            <a:r>
              <a:rPr lang="ja-JP" altLang="en-US" sz="1400" b="0" dirty="0" smtClean="0">
                <a:solidFill>
                  <a:schemeClr val="accent1">
                    <a:lumMod val="60000"/>
                    <a:lumOff val="40000"/>
                  </a:schemeClr>
                </a:solidFill>
              </a:rPr>
              <a:t>稼働率</a:t>
            </a:r>
            <a:endParaRPr lang="en-US" altLang="ja-JP" sz="1400" b="0" dirty="0">
              <a:solidFill>
                <a:schemeClr val="accent1">
                  <a:lumMod val="60000"/>
                  <a:lumOff val="40000"/>
                </a:schemeClr>
              </a:solidFill>
            </a:endParaRPr>
          </a:p>
          <a:p>
            <a:pPr marL="285750" indent="-285750">
              <a:buFont typeface="Arial"/>
              <a:buChar char="•"/>
            </a:pPr>
            <a:r>
              <a:rPr lang="ja-JP" altLang="en-US" sz="1400" b="0" dirty="0" smtClean="0">
                <a:solidFill>
                  <a:schemeClr val="accent1">
                    <a:lumMod val="60000"/>
                    <a:lumOff val="40000"/>
                  </a:schemeClr>
                </a:solidFill>
              </a:rPr>
              <a:t>加工</a:t>
            </a:r>
            <a:r>
              <a:rPr lang="ja-JP" altLang="en-US" sz="1400" b="0" dirty="0" smtClean="0">
                <a:solidFill>
                  <a:schemeClr val="accent1">
                    <a:lumMod val="60000"/>
                    <a:lumOff val="40000"/>
                  </a:schemeClr>
                </a:solidFill>
              </a:rPr>
              <a:t>台数</a:t>
            </a:r>
            <a:r>
              <a:rPr lang="ja-JP" altLang="en-US" sz="1400" b="0" dirty="0" smtClean="0">
                <a:solidFill>
                  <a:schemeClr val="accent1">
                    <a:lumMod val="60000"/>
                    <a:lumOff val="40000"/>
                  </a:schemeClr>
                </a:solidFill>
              </a:rPr>
              <a:t>（組立側の生産台数と考えています）</a:t>
            </a:r>
            <a:endParaRPr lang="en-US" altLang="ja-JP" sz="1400" b="0" dirty="0">
              <a:solidFill>
                <a:schemeClr val="accent1">
                  <a:lumMod val="60000"/>
                  <a:lumOff val="40000"/>
                </a:schemeClr>
              </a:solidFill>
            </a:endParaRPr>
          </a:p>
          <a:p>
            <a:pPr marL="285750" indent="-285750">
              <a:buFont typeface="Arial"/>
              <a:buChar char="•"/>
            </a:pPr>
            <a:r>
              <a:rPr lang="ja-JP" altLang="en-US" sz="1400" b="0" dirty="0">
                <a:solidFill>
                  <a:schemeClr val="accent1">
                    <a:lumMod val="60000"/>
                    <a:lumOff val="40000"/>
                  </a:schemeClr>
                </a:solidFill>
              </a:rPr>
              <a:t>先週からのかんばん増加率</a:t>
            </a:r>
            <a:endParaRPr lang="en-US" altLang="ja-JP" sz="1400" b="0" dirty="0">
              <a:solidFill>
                <a:schemeClr val="accent1">
                  <a:lumMod val="60000"/>
                  <a:lumOff val="40000"/>
                </a:schemeClr>
              </a:solidFill>
            </a:endParaRPr>
          </a:p>
          <a:p>
            <a:pPr marL="285750" indent="-285750">
              <a:buFont typeface="Arial"/>
              <a:buChar char="•"/>
            </a:pPr>
            <a:endParaRPr lang="en-US" altLang="ja-JP" sz="1400" b="0" dirty="0"/>
          </a:p>
          <a:p>
            <a:r>
              <a:rPr lang="en-US" altLang="ja-JP" sz="1400" b="0" dirty="0"/>
              <a:t>※</a:t>
            </a:r>
            <a:r>
              <a:rPr lang="ja-JP" altLang="en-US" sz="1400" b="0" dirty="0"/>
              <a:t>各変数の値は週単位でまるめたもの（中央値）</a:t>
            </a:r>
          </a:p>
          <a:p>
            <a:r>
              <a:rPr lang="ja-JP" altLang="en-US" sz="1400" b="0" dirty="0">
                <a:latin typeface="メイリオ"/>
                <a:ea typeface="メイリオ"/>
              </a:rPr>
              <a:t>※</a:t>
            </a:r>
            <a:r>
              <a:rPr lang="ja-JP" altLang="en-US" sz="1400" b="0" dirty="0">
                <a:solidFill>
                  <a:srgbClr val="FF0000"/>
                </a:solidFill>
                <a:latin typeface="メイリオ"/>
                <a:ea typeface="メイリオ"/>
              </a:rPr>
              <a:t>赤</a:t>
            </a:r>
            <a:r>
              <a:rPr lang="ja-JP" altLang="en-US" sz="1400" b="0" dirty="0">
                <a:latin typeface="メイリオ"/>
                <a:ea typeface="メイリオ"/>
              </a:rPr>
              <a:t>：AI在庫適正化画面の発見する要素に</a:t>
            </a:r>
            <a:r>
              <a:rPr lang="ja-JP" altLang="en-US" sz="1400" b="0" dirty="0" smtClean="0">
                <a:latin typeface="メイリオ"/>
                <a:ea typeface="メイリオ"/>
              </a:rPr>
              <a:t>対応</a:t>
            </a:r>
            <a:endParaRPr lang="en-US" altLang="ja-JP" sz="1400" b="0" dirty="0" smtClean="0">
              <a:latin typeface="メイリオ"/>
              <a:ea typeface="メイリオ"/>
            </a:endParaRPr>
          </a:p>
          <a:p>
            <a:r>
              <a:rPr lang="en-US" altLang="ja-JP" sz="1400" b="0" dirty="0" smtClean="0">
                <a:latin typeface="メイリオ"/>
                <a:ea typeface="メイリオ"/>
              </a:rPr>
              <a:t>※</a:t>
            </a:r>
            <a:r>
              <a:rPr lang="ja-JP" altLang="en-US" sz="1400" b="0" dirty="0" smtClean="0">
                <a:solidFill>
                  <a:srgbClr val="1148FF"/>
                </a:solidFill>
                <a:latin typeface="メイリオ"/>
                <a:ea typeface="メイリオ"/>
              </a:rPr>
              <a:t>青</a:t>
            </a:r>
            <a:r>
              <a:rPr lang="ja-JP" altLang="en-US" sz="1400" b="0" dirty="0" smtClean="0">
                <a:latin typeface="メイリオ"/>
                <a:ea typeface="メイリオ"/>
              </a:rPr>
              <a:t>：</a:t>
            </a:r>
            <a:r>
              <a:rPr lang="ja-JP" altLang="en-US" sz="1400" b="0" dirty="0">
                <a:latin typeface="メイリオ"/>
                <a:ea typeface="メイリオ"/>
              </a:rPr>
              <a:t>AI在庫適正化画面</a:t>
            </a:r>
            <a:r>
              <a:rPr lang="ja-JP" altLang="en-US" sz="1400" b="0" dirty="0" smtClean="0">
                <a:latin typeface="メイリオ"/>
                <a:ea typeface="メイリオ"/>
              </a:rPr>
              <a:t>の</a:t>
            </a:r>
            <a:r>
              <a:rPr lang="ja-JP" altLang="en-US" sz="1400" b="0" dirty="0" smtClean="0">
                <a:latin typeface="メイリオ"/>
                <a:ea typeface="メイリオ"/>
              </a:rPr>
              <a:t>影響する因子</a:t>
            </a:r>
            <a:r>
              <a:rPr lang="ja-JP" altLang="en-US" sz="1400" b="0" dirty="0" smtClean="0">
                <a:latin typeface="メイリオ"/>
                <a:ea typeface="メイリオ"/>
              </a:rPr>
              <a:t>に</a:t>
            </a:r>
            <a:r>
              <a:rPr lang="ja-JP" altLang="en-US" sz="1400" b="0" dirty="0">
                <a:latin typeface="メイリオ"/>
                <a:ea typeface="メイリオ"/>
              </a:rPr>
              <a:t>対応</a:t>
            </a:r>
            <a:endParaRPr lang="en-US" altLang="ja-JP" sz="1400" b="0" dirty="0">
              <a:latin typeface="メイリオ"/>
              <a:ea typeface="メイリオ"/>
            </a:endParaRPr>
          </a:p>
          <a:p>
            <a:endParaRPr lang="ja-JP" altLang="en-US" sz="1400" b="0" dirty="0">
              <a:latin typeface="メイリオ"/>
              <a:ea typeface="メイリオ"/>
            </a:endParaRPr>
          </a:p>
        </p:txBody>
      </p:sp>
    </p:spTree>
    <p:extLst>
      <p:ext uri="{BB962C8B-B14F-4D97-AF65-F5344CB8AC3E}">
        <p14:creationId xmlns:p14="http://schemas.microsoft.com/office/powerpoint/2010/main" val="10657962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a:p>
        </p:txBody>
      </p:sp>
      <p:sp>
        <p:nvSpPr>
          <p:cNvPr id="3" name="テキスト プレースホルダー 2"/>
          <p:cNvSpPr>
            <a:spLocks noGrp="1"/>
          </p:cNvSpPr>
          <p:nvPr>
            <p:ph type="body" sz="quarter" idx="20"/>
          </p:nvPr>
        </p:nvSpPr>
        <p:spPr/>
        <p:txBody>
          <a:bodyPr/>
          <a:lstStyle/>
          <a:p>
            <a:r>
              <a:rPr kumimoji="1" lang="ja-JP" altLang="en-US" dirty="0" smtClean="0"/>
              <a:t>データのキャプチャー</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spTree>
    <p:extLst>
      <p:ext uri="{BB962C8B-B14F-4D97-AF65-F5344CB8AC3E}">
        <p14:creationId xmlns:p14="http://schemas.microsoft.com/office/powerpoint/2010/main" val="2132903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1EF5B809-7B16-4877-8C9E-472455AF5870}"/>
              </a:ext>
            </a:extLst>
          </p:cNvPr>
          <p:cNvSpPr>
            <a:spLocks noGrp="1"/>
          </p:cNvSpPr>
          <p:nvPr>
            <p:ph type="body" sz="quarter" idx="18"/>
          </p:nvPr>
        </p:nvSpPr>
        <p:spPr/>
        <p:txBody>
          <a:bodyPr/>
          <a:lstStyle/>
          <a:p>
            <a:r>
              <a:rPr kumimoji="1" lang="ja-JP" altLang="en-US" sz="1800" dirty="0"/>
              <a:t>仕入先、収容数</a:t>
            </a:r>
            <a:r>
              <a:rPr kumimoji="1" lang="ja-JP" altLang="en-US" sz="1800" dirty="0" smtClean="0"/>
              <a:t>、納入</a:t>
            </a:r>
            <a:r>
              <a:rPr kumimoji="1" lang="ja-JP" altLang="en-US" sz="1800" dirty="0"/>
              <a:t>回数</a:t>
            </a:r>
            <a:r>
              <a:rPr kumimoji="1" lang="en-US" altLang="ja-JP" sz="1800" dirty="0"/>
              <a:t>[</a:t>
            </a:r>
            <a:r>
              <a:rPr kumimoji="1" lang="ja-JP" altLang="en-US" sz="1800" dirty="0"/>
              <a:t>便</a:t>
            </a:r>
            <a:r>
              <a:rPr kumimoji="1" lang="en-US" altLang="ja-JP" sz="1800" dirty="0"/>
              <a:t>]</a:t>
            </a:r>
            <a:r>
              <a:rPr kumimoji="1" lang="ja-JP" altLang="en-US" sz="1800" dirty="0" smtClean="0"/>
              <a:t>、遅れ</a:t>
            </a:r>
            <a:r>
              <a:rPr kumimoji="1" lang="en-US" altLang="ja-JP" sz="1800" dirty="0"/>
              <a:t>[</a:t>
            </a:r>
            <a:r>
              <a:rPr kumimoji="1" lang="ja-JP" altLang="en-US" sz="1800" dirty="0"/>
              <a:t>便</a:t>
            </a:r>
            <a:r>
              <a:rPr kumimoji="1" lang="en-US" altLang="ja-JP" sz="1800" dirty="0"/>
              <a:t>]</a:t>
            </a:r>
            <a:endParaRPr kumimoji="1" lang="ja-JP" altLang="en-US" sz="1800" dirty="0"/>
          </a:p>
        </p:txBody>
      </p:sp>
      <p:sp>
        <p:nvSpPr>
          <p:cNvPr id="3" name="テキスト プレースホルダー 2">
            <a:extLst>
              <a:ext uri="{FF2B5EF4-FFF2-40B4-BE49-F238E27FC236}">
                <a16:creationId xmlns:a16="http://schemas.microsoft.com/office/drawing/2014/main" xmlns="" id="{C92BC0A7-0A68-4B43-A142-79661BB95981}"/>
              </a:ext>
            </a:extLst>
          </p:cNvPr>
          <p:cNvSpPr>
            <a:spLocks noGrp="1"/>
          </p:cNvSpPr>
          <p:nvPr>
            <p:ph type="body" sz="quarter" idx="20"/>
          </p:nvPr>
        </p:nvSpPr>
        <p:spPr/>
        <p:txBody>
          <a:bodyPr/>
          <a:lstStyle/>
          <a:p>
            <a:r>
              <a:rPr kumimoji="1" lang="ja-JP" altLang="en-US" sz="2000" dirty="0"/>
              <a:t>結果：散布図と相関マトリックス</a:t>
            </a:r>
          </a:p>
        </p:txBody>
      </p:sp>
      <p:sp>
        <p:nvSpPr>
          <p:cNvPr id="4" name="日付プレースホルダー 3">
            <a:extLst>
              <a:ext uri="{FF2B5EF4-FFF2-40B4-BE49-F238E27FC236}">
                <a16:creationId xmlns:a16="http://schemas.microsoft.com/office/drawing/2014/main" xmlns="" id="{8D9A6EB0-172D-43AD-8386-8D267EAA225C}"/>
              </a:ext>
            </a:extLst>
          </p:cNvPr>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graphicFrame>
        <p:nvGraphicFramePr>
          <p:cNvPr id="5" name="表 4">
            <a:extLst>
              <a:ext uri="{FF2B5EF4-FFF2-40B4-BE49-F238E27FC236}">
                <a16:creationId xmlns:a16="http://schemas.microsoft.com/office/drawing/2014/main" xmlns="" id="{21D6AD9C-7352-497B-92C2-CDEF337A7A25}"/>
              </a:ext>
            </a:extLst>
          </p:cNvPr>
          <p:cNvGraphicFramePr>
            <a:graphicFrameLocks noGrp="1"/>
          </p:cNvGraphicFramePr>
          <p:nvPr>
            <p:extLst>
              <p:ext uri="{D42A27DB-BD31-4B8C-83A1-F6EECF244321}">
                <p14:modId xmlns:p14="http://schemas.microsoft.com/office/powerpoint/2010/main" val="1233111283"/>
              </p:ext>
            </p:extLst>
          </p:nvPr>
        </p:nvGraphicFramePr>
        <p:xfrm>
          <a:off x="-2173441" y="-14600"/>
          <a:ext cx="2173441" cy="6938623"/>
        </p:xfrm>
        <a:graphic>
          <a:graphicData uri="http://schemas.openxmlformats.org/drawingml/2006/table">
            <a:tbl>
              <a:tblPr firstRow="1" bandRow="1"/>
              <a:tblGrid>
                <a:gridCol w="377336">
                  <a:extLst>
                    <a:ext uri="{9D8B030D-6E8A-4147-A177-3AD203B41FA5}">
                      <a16:colId xmlns:a16="http://schemas.microsoft.com/office/drawing/2014/main" xmlns="" val="2258385922"/>
                    </a:ext>
                  </a:extLst>
                </a:gridCol>
                <a:gridCol w="1796105">
                  <a:extLst>
                    <a:ext uri="{9D8B030D-6E8A-4147-A177-3AD203B41FA5}">
                      <a16:colId xmlns:a16="http://schemas.microsoft.com/office/drawing/2014/main" xmlns="" val="1414850963"/>
                    </a:ext>
                  </a:extLst>
                </a:gridCol>
              </a:tblGrid>
              <a:tr h="345456">
                <a:tc>
                  <a:txBody>
                    <a:bodyPr/>
                    <a:lstStyle>
                      <a:lvl1pPr marL="0" algn="l" defTabSz="914400" rtl="0" eaLnBrk="1" latinLnBrk="0" hangingPunct="1">
                        <a:defRPr kumimoji="1" sz="1800" b="1" kern="1200">
                          <a:solidFill>
                            <a:schemeClr val="lt1"/>
                          </a:solidFill>
                          <a:latin typeface="Segoe UI"/>
                          <a:ea typeface="メイリオ"/>
                        </a:defRPr>
                      </a:lvl1pPr>
                      <a:lvl2pPr marL="457200" algn="l" defTabSz="914400" rtl="0" eaLnBrk="1" latinLnBrk="0" hangingPunct="1">
                        <a:defRPr kumimoji="1" sz="1800" b="1" kern="1200">
                          <a:solidFill>
                            <a:schemeClr val="lt1"/>
                          </a:solidFill>
                          <a:latin typeface="Segoe UI"/>
                          <a:ea typeface="メイリオ"/>
                        </a:defRPr>
                      </a:lvl2pPr>
                      <a:lvl3pPr marL="914400" algn="l" defTabSz="914400" rtl="0" eaLnBrk="1" latinLnBrk="0" hangingPunct="1">
                        <a:defRPr kumimoji="1" sz="1800" b="1" kern="1200">
                          <a:solidFill>
                            <a:schemeClr val="lt1"/>
                          </a:solidFill>
                          <a:latin typeface="Segoe UI"/>
                          <a:ea typeface="メイリオ"/>
                        </a:defRPr>
                      </a:lvl3pPr>
                      <a:lvl4pPr marL="1371600" algn="l" defTabSz="914400" rtl="0" eaLnBrk="1" latinLnBrk="0" hangingPunct="1">
                        <a:defRPr kumimoji="1" sz="1800" b="1" kern="1200">
                          <a:solidFill>
                            <a:schemeClr val="lt1"/>
                          </a:solidFill>
                          <a:latin typeface="Segoe UI"/>
                          <a:ea typeface="メイリオ"/>
                        </a:defRPr>
                      </a:lvl4pPr>
                      <a:lvl5pPr marL="1828800" algn="l" defTabSz="914400" rtl="0" eaLnBrk="1" latinLnBrk="0" hangingPunct="1">
                        <a:defRPr kumimoji="1" sz="1800" b="1" kern="1200">
                          <a:solidFill>
                            <a:schemeClr val="lt1"/>
                          </a:solidFill>
                          <a:latin typeface="Segoe UI"/>
                          <a:ea typeface="メイリオ"/>
                        </a:defRPr>
                      </a:lvl5pPr>
                      <a:lvl6pPr marL="2286000" algn="l" defTabSz="914400" rtl="0" eaLnBrk="1" latinLnBrk="0" hangingPunct="1">
                        <a:defRPr kumimoji="1" sz="1800" b="1" kern="1200">
                          <a:solidFill>
                            <a:schemeClr val="lt1"/>
                          </a:solidFill>
                          <a:latin typeface="Segoe UI"/>
                          <a:ea typeface="メイリオ"/>
                        </a:defRPr>
                      </a:lvl6pPr>
                      <a:lvl7pPr marL="2743200" algn="l" defTabSz="914400" rtl="0" eaLnBrk="1" latinLnBrk="0" hangingPunct="1">
                        <a:defRPr kumimoji="1" sz="1800" b="1" kern="1200">
                          <a:solidFill>
                            <a:schemeClr val="lt1"/>
                          </a:solidFill>
                          <a:latin typeface="Segoe UI"/>
                          <a:ea typeface="メイリオ"/>
                        </a:defRPr>
                      </a:lvl7pPr>
                      <a:lvl8pPr marL="3200400" algn="l" defTabSz="914400" rtl="0" eaLnBrk="1" latinLnBrk="0" hangingPunct="1">
                        <a:defRPr kumimoji="1" sz="1800" b="1" kern="1200">
                          <a:solidFill>
                            <a:schemeClr val="lt1"/>
                          </a:solidFill>
                          <a:latin typeface="Segoe UI"/>
                          <a:ea typeface="メイリオ"/>
                        </a:defRPr>
                      </a:lvl8pPr>
                      <a:lvl9pPr marL="3657600" algn="l" defTabSz="914400" rtl="0" eaLnBrk="1" latinLnBrk="0" hangingPunct="1">
                        <a:defRPr kumimoji="1" sz="1800" b="1" kern="1200">
                          <a:solidFill>
                            <a:schemeClr val="lt1"/>
                          </a:solidFill>
                          <a:latin typeface="Segoe UI"/>
                          <a:ea typeface="メイリオ"/>
                        </a:defRPr>
                      </a:lvl9pPr>
                    </a:lstStyle>
                    <a:p>
                      <a:pPr algn="ctr"/>
                      <a:r>
                        <a:rPr kumimoji="1" lang="en-US" altLang="ja-JP" sz="1050" dirty="0"/>
                        <a:t>No.</a:t>
                      </a:r>
                      <a:endParaRPr kumimoji="1" lang="ja-JP" altLang="en-US" sz="1050" dirty="0"/>
                    </a:p>
                  </a:txBody>
                  <a:tcPr anchor="b">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323C99"/>
                    </a:solidFill>
                  </a:tcPr>
                </a:tc>
                <a:tc>
                  <a:txBody>
                    <a:bodyPr/>
                    <a:lstStyle>
                      <a:lvl1pPr marL="0" algn="l" defTabSz="914400" rtl="0" eaLnBrk="1" latinLnBrk="0" hangingPunct="1">
                        <a:defRPr kumimoji="1" sz="1800" b="1" kern="1200">
                          <a:solidFill>
                            <a:schemeClr val="lt1"/>
                          </a:solidFill>
                          <a:latin typeface="Segoe UI"/>
                          <a:ea typeface="メイリオ"/>
                        </a:defRPr>
                      </a:lvl1pPr>
                      <a:lvl2pPr marL="457200" algn="l" defTabSz="914400" rtl="0" eaLnBrk="1" latinLnBrk="0" hangingPunct="1">
                        <a:defRPr kumimoji="1" sz="1800" b="1" kern="1200">
                          <a:solidFill>
                            <a:schemeClr val="lt1"/>
                          </a:solidFill>
                          <a:latin typeface="Segoe UI"/>
                          <a:ea typeface="メイリオ"/>
                        </a:defRPr>
                      </a:lvl2pPr>
                      <a:lvl3pPr marL="914400" algn="l" defTabSz="914400" rtl="0" eaLnBrk="1" latinLnBrk="0" hangingPunct="1">
                        <a:defRPr kumimoji="1" sz="1800" b="1" kern="1200">
                          <a:solidFill>
                            <a:schemeClr val="lt1"/>
                          </a:solidFill>
                          <a:latin typeface="Segoe UI"/>
                          <a:ea typeface="メイリオ"/>
                        </a:defRPr>
                      </a:lvl3pPr>
                      <a:lvl4pPr marL="1371600" algn="l" defTabSz="914400" rtl="0" eaLnBrk="1" latinLnBrk="0" hangingPunct="1">
                        <a:defRPr kumimoji="1" sz="1800" b="1" kern="1200">
                          <a:solidFill>
                            <a:schemeClr val="lt1"/>
                          </a:solidFill>
                          <a:latin typeface="Segoe UI"/>
                          <a:ea typeface="メイリオ"/>
                        </a:defRPr>
                      </a:lvl4pPr>
                      <a:lvl5pPr marL="1828800" algn="l" defTabSz="914400" rtl="0" eaLnBrk="1" latinLnBrk="0" hangingPunct="1">
                        <a:defRPr kumimoji="1" sz="1800" b="1" kern="1200">
                          <a:solidFill>
                            <a:schemeClr val="lt1"/>
                          </a:solidFill>
                          <a:latin typeface="Segoe UI"/>
                          <a:ea typeface="メイリオ"/>
                        </a:defRPr>
                      </a:lvl5pPr>
                      <a:lvl6pPr marL="2286000" algn="l" defTabSz="914400" rtl="0" eaLnBrk="1" latinLnBrk="0" hangingPunct="1">
                        <a:defRPr kumimoji="1" sz="1800" b="1" kern="1200">
                          <a:solidFill>
                            <a:schemeClr val="lt1"/>
                          </a:solidFill>
                          <a:latin typeface="Segoe UI"/>
                          <a:ea typeface="メイリオ"/>
                        </a:defRPr>
                      </a:lvl6pPr>
                      <a:lvl7pPr marL="2743200" algn="l" defTabSz="914400" rtl="0" eaLnBrk="1" latinLnBrk="0" hangingPunct="1">
                        <a:defRPr kumimoji="1" sz="1800" b="1" kern="1200">
                          <a:solidFill>
                            <a:schemeClr val="lt1"/>
                          </a:solidFill>
                          <a:latin typeface="Segoe UI"/>
                          <a:ea typeface="メイリオ"/>
                        </a:defRPr>
                      </a:lvl7pPr>
                      <a:lvl8pPr marL="3200400" algn="l" defTabSz="914400" rtl="0" eaLnBrk="1" latinLnBrk="0" hangingPunct="1">
                        <a:defRPr kumimoji="1" sz="1800" b="1" kern="1200">
                          <a:solidFill>
                            <a:schemeClr val="lt1"/>
                          </a:solidFill>
                          <a:latin typeface="Segoe UI"/>
                          <a:ea typeface="メイリオ"/>
                        </a:defRPr>
                      </a:lvl8pPr>
                      <a:lvl9pPr marL="3657600" algn="l" defTabSz="914400" rtl="0" eaLnBrk="1" latinLnBrk="0" hangingPunct="1">
                        <a:defRPr kumimoji="1" sz="1800" b="1" kern="1200">
                          <a:solidFill>
                            <a:schemeClr val="lt1"/>
                          </a:solidFill>
                          <a:latin typeface="Segoe UI"/>
                          <a:ea typeface="メイリオ"/>
                        </a:defRPr>
                      </a:lvl9pPr>
                    </a:lstStyle>
                    <a:p>
                      <a:r>
                        <a:rPr kumimoji="1" lang="ja-JP" altLang="en-US" sz="1050" dirty="0"/>
                        <a:t>散布図の解釈</a:t>
                      </a:r>
                    </a:p>
                  </a:txBody>
                  <a:tcPr anchor="b">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323C99"/>
                    </a:solidFill>
                  </a:tcPr>
                </a:tc>
                <a:extLst>
                  <a:ext uri="{0D108BD9-81ED-4DB2-BD59-A6C34878D82A}">
                    <a16:rowId xmlns:a16="http://schemas.microsoft.com/office/drawing/2014/main" xmlns="" val="2843837193"/>
                  </a:ext>
                </a:extLst>
              </a:tr>
              <a:tr h="1528423">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lang="ja-JP" altLang="en-US" sz="1400" dirty="0">
                          <a:solidFill>
                            <a:srgbClr val="92D050"/>
                          </a:solidFill>
                        </a:rPr>
                        <a:t>❶</a:t>
                      </a:r>
                    </a:p>
                    <a:p>
                      <a:pPr algn="ctr"/>
                      <a:endParaRPr lang="ja-JP" altLang="en-US" sz="1400" dirty="0">
                        <a:solidFill>
                          <a:srgbClr val="92D050"/>
                        </a:solidFill>
                      </a:endParaRPr>
                    </a:p>
                  </a:txBody>
                  <a:tcPr anchor="ctr" anchorCtr="1">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marL="0" marR="0" lvl="0" indent="0" algn="l" defTabSz="1125444" rtl="0" eaLnBrk="1" fontAlgn="auto" latinLnBrk="0" hangingPunct="1">
                        <a:lnSpc>
                          <a:spcPct val="100000"/>
                        </a:lnSpc>
                        <a:spcBef>
                          <a:spcPts val="0"/>
                        </a:spcBef>
                        <a:spcAft>
                          <a:spcPts val="0"/>
                        </a:spcAft>
                        <a:buClrTx/>
                        <a:buSzTx/>
                        <a:buFontTx/>
                        <a:buNone/>
                        <a:tabLst/>
                        <a:defRPr/>
                      </a:pPr>
                      <a:r>
                        <a:rPr lang="ja-JP" altLang="en-US" sz="1000" b="0" dirty="0">
                          <a:solidFill>
                            <a:schemeClr val="tx1"/>
                          </a:solidFill>
                          <a:latin typeface="+mn-lt"/>
                          <a:ea typeface="+mn-ea"/>
                        </a:rPr>
                        <a:t>相関は強くありませんが、</a:t>
                      </a:r>
                      <a:r>
                        <a:rPr lang="ja-JP" altLang="en-US" sz="1000" b="0" dirty="0">
                          <a:solidFill>
                            <a:srgbClr val="FF0000"/>
                          </a:solidFill>
                          <a:latin typeface="+mn-lt"/>
                          <a:ea typeface="+mn-ea"/>
                        </a:rPr>
                        <a:t>３つのクラスタに分けられそうです（？）</a:t>
                      </a:r>
                      <a:endParaRPr lang="en-US" altLang="ja-JP" sz="1000" b="0" dirty="0">
                        <a:solidFill>
                          <a:srgbClr val="FF0000"/>
                        </a:solidFill>
                        <a:latin typeface="+mn-lt"/>
                        <a:ea typeface="+mn-ea"/>
                      </a:endParaRPr>
                    </a:p>
                    <a:p>
                      <a:pPr marL="0" marR="0" lvl="0" indent="0" algn="l" defTabSz="1125444" rtl="0" eaLnBrk="1" fontAlgn="auto" latinLnBrk="0" hangingPunct="1">
                        <a:lnSpc>
                          <a:spcPct val="100000"/>
                        </a:lnSpc>
                        <a:spcBef>
                          <a:spcPts val="0"/>
                        </a:spcBef>
                        <a:spcAft>
                          <a:spcPts val="0"/>
                        </a:spcAft>
                        <a:buClrTx/>
                        <a:buSzTx/>
                        <a:buFontTx/>
                        <a:buNone/>
                        <a:tabLst/>
                        <a:defRPr/>
                      </a:pPr>
                      <a:r>
                        <a:rPr lang="ja-JP" altLang="en-US" sz="1000" dirty="0">
                          <a:solidFill>
                            <a:schemeClr val="tx1"/>
                          </a:solidFill>
                          <a:latin typeface="+mn-lt"/>
                          <a:ea typeface="+mn-ea"/>
                        </a:rPr>
                        <a:t>仕入先毎の特徴を表している傾向が</a:t>
                      </a:r>
                      <a:r>
                        <a:rPr lang="ja-JP" altLang="en-US" sz="1000" dirty="0" smtClean="0">
                          <a:solidFill>
                            <a:schemeClr val="tx1"/>
                          </a:solidFill>
                          <a:latin typeface="+mn-lt"/>
                          <a:ea typeface="+mn-ea"/>
                        </a:rPr>
                        <a:t>あります</a:t>
                      </a:r>
                      <a:r>
                        <a:rPr lang="ja-JP" altLang="en-US" sz="1000" dirty="0" smtClean="0">
                          <a:solidFill>
                            <a:schemeClr val="tx1"/>
                          </a:solidFill>
                          <a:latin typeface="+mn-lt"/>
                          <a:ea typeface="+mn-ea"/>
                        </a:rPr>
                        <a:t>（箱種、使用工程ではない）</a:t>
                      </a:r>
                      <a:endParaRPr lang="en-US" altLang="ja-JP" sz="1000" dirty="0">
                        <a:solidFill>
                          <a:schemeClr val="tx1"/>
                        </a:solidFill>
                        <a:latin typeface="+mn-lt"/>
                        <a:ea typeface="+mn-ea"/>
                      </a:endParaRPr>
                    </a:p>
                    <a:p>
                      <a:pPr marL="0" marR="0" lvl="0" indent="0" algn="l" defTabSz="1125444" rtl="0" eaLnBrk="1" fontAlgn="auto" latinLnBrk="0" hangingPunct="1">
                        <a:lnSpc>
                          <a:spcPct val="100000"/>
                        </a:lnSpc>
                        <a:spcBef>
                          <a:spcPts val="0"/>
                        </a:spcBef>
                        <a:spcAft>
                          <a:spcPts val="0"/>
                        </a:spcAft>
                        <a:buClrTx/>
                        <a:buSzTx/>
                        <a:buFontTx/>
                        <a:buNone/>
                        <a:tabLst/>
                        <a:defRPr/>
                      </a:pPr>
                      <a:endParaRPr lang="en-US" altLang="ja-JP" sz="1000" dirty="0">
                        <a:solidFill>
                          <a:schemeClr val="tx1"/>
                        </a:solidFill>
                        <a:latin typeface="+mn-lt"/>
                        <a:ea typeface="+mn-ea"/>
                      </a:endParaRPr>
                    </a:p>
                    <a:p>
                      <a:pPr marL="0" marR="0" lvl="0" indent="0" algn="l" defTabSz="1125444" rtl="0" eaLnBrk="1" fontAlgn="auto" latinLnBrk="0" hangingPunct="1">
                        <a:lnSpc>
                          <a:spcPct val="100000"/>
                        </a:lnSpc>
                        <a:spcBef>
                          <a:spcPts val="0"/>
                        </a:spcBef>
                        <a:spcAft>
                          <a:spcPts val="0"/>
                        </a:spcAft>
                        <a:buClrTx/>
                        <a:buSzTx/>
                        <a:buFontTx/>
                        <a:buNone/>
                        <a:tabLst/>
                        <a:defRPr/>
                      </a:pPr>
                      <a:endParaRPr lang="en-US" altLang="ja-JP" sz="1000" dirty="0">
                        <a:solidFill>
                          <a:schemeClr val="tx1"/>
                        </a:solidFill>
                        <a:latin typeface="+mn-lt"/>
                        <a:ea typeface="+mn-ea"/>
                      </a:endParaRPr>
                    </a:p>
                    <a:p>
                      <a:pPr marL="0" marR="0" lvl="0" indent="0" algn="l" defTabSz="1125444" rtl="0" eaLnBrk="1" fontAlgn="auto" latinLnBrk="0" hangingPunct="1">
                        <a:lnSpc>
                          <a:spcPct val="100000"/>
                        </a:lnSpc>
                        <a:spcBef>
                          <a:spcPts val="0"/>
                        </a:spcBef>
                        <a:spcAft>
                          <a:spcPts val="0"/>
                        </a:spcAft>
                        <a:buClrTx/>
                        <a:buSzTx/>
                        <a:buFontTx/>
                        <a:buNone/>
                        <a:tabLst/>
                        <a:defRPr/>
                      </a:pPr>
                      <a:endParaRPr lang="ja-JP" altLang="en-US" sz="1000" dirty="0">
                        <a:solidFill>
                          <a:schemeClr val="tx1"/>
                        </a:solidFill>
                        <a:latin typeface="+mn-lt"/>
                        <a:ea typeface="+mn-ea"/>
                      </a:endParaRP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extLst>
                  <a:ext uri="{0D108BD9-81ED-4DB2-BD59-A6C34878D82A}">
                    <a16:rowId xmlns:a16="http://schemas.microsoft.com/office/drawing/2014/main" xmlns="" val="1471081197"/>
                  </a:ext>
                </a:extLst>
              </a:tr>
              <a:tr h="1891624">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kumimoji="1" lang="ja-JP" altLang="en-US" sz="1400" dirty="0">
                          <a:solidFill>
                            <a:srgbClr val="92D050"/>
                          </a:solidFill>
                        </a:rPr>
                        <a:t>❷</a:t>
                      </a:r>
                    </a:p>
                    <a:p>
                      <a:pPr algn="ctr"/>
                      <a:endParaRPr kumimoji="1" lang="ja-JP" altLang="en-US" sz="1400" dirty="0">
                        <a:solidFill>
                          <a:srgbClr val="92D050"/>
                        </a:solidFill>
                      </a:endParaRPr>
                    </a:p>
                  </a:txBody>
                  <a:tcPr anchor="ctr" anchorCtr="1">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r>
                        <a:rPr kumimoji="1" lang="ja-JP" altLang="en-US" sz="1000" b="0" dirty="0"/>
                        <a:t>■収容数との関係</a:t>
                      </a:r>
                      <a:endParaRPr kumimoji="1" lang="en-US" altLang="ja-JP" sz="1000" b="0" dirty="0"/>
                    </a:p>
                    <a:p>
                      <a:endParaRPr kumimoji="1" lang="en-US" altLang="ja-JP" sz="1000" b="0" dirty="0"/>
                    </a:p>
                    <a:p>
                      <a:r>
                        <a:rPr kumimoji="1" lang="ja-JP" altLang="en-US" sz="1000" b="0" dirty="0"/>
                        <a:t>在庫量の場合）収容数が大きいものは、在庫量が設計値</a:t>
                      </a:r>
                      <a:r>
                        <a:rPr kumimoji="1" lang="en-US" altLang="ja-JP" sz="1000" b="0" dirty="0"/>
                        <a:t>MAX</a:t>
                      </a:r>
                      <a:r>
                        <a:rPr kumimoji="1" lang="ja-JP" altLang="en-US" sz="1000" b="0" dirty="0"/>
                        <a:t>を超過しない。</a:t>
                      </a:r>
                      <a:r>
                        <a:rPr lang="ja-JP" altLang="en-US" sz="1000" b="0" dirty="0">
                          <a:solidFill>
                            <a:srgbClr val="FF0000"/>
                          </a:solidFill>
                        </a:rPr>
                        <a:t>収容数が小さいものが、設計値</a:t>
                      </a:r>
                      <a:r>
                        <a:rPr lang="en-US" altLang="ja-JP" sz="1000" b="0" dirty="0">
                          <a:solidFill>
                            <a:srgbClr val="FF0000"/>
                          </a:solidFill>
                        </a:rPr>
                        <a:t>MAX</a:t>
                      </a:r>
                      <a:r>
                        <a:rPr lang="ja-JP" altLang="en-US" sz="1000" b="0" dirty="0">
                          <a:solidFill>
                            <a:srgbClr val="FF0000"/>
                          </a:solidFill>
                        </a:rPr>
                        <a:t>を超過したりしなかったりする</a:t>
                      </a:r>
                      <a:endParaRPr lang="en-US" altLang="ja-JP" sz="1000" b="0" dirty="0">
                        <a:solidFill>
                          <a:srgbClr val="FF0000"/>
                        </a:solidFill>
                      </a:endParaRPr>
                    </a:p>
                    <a:p>
                      <a:endParaRPr lang="en-US" altLang="ja-JP" sz="1000" b="0" dirty="0"/>
                    </a:p>
                    <a:p>
                      <a:pPr algn="l"/>
                      <a:r>
                        <a:rPr kumimoji="1" lang="en-US" altLang="ja-JP" sz="1000" b="0" dirty="0">
                          <a:solidFill>
                            <a:schemeClr val="tx1"/>
                          </a:solidFill>
                        </a:rPr>
                        <a:t>LT</a:t>
                      </a:r>
                      <a:r>
                        <a:rPr kumimoji="1" lang="ja-JP" altLang="en-US" sz="1000" b="0" dirty="0">
                          <a:solidFill>
                            <a:schemeClr val="tx1"/>
                          </a:solidFill>
                        </a:rPr>
                        <a:t>の場合）</a:t>
                      </a:r>
                      <a:r>
                        <a:rPr kumimoji="1" lang="ja-JP" altLang="en-US" sz="1000" b="0" dirty="0">
                          <a:solidFill>
                            <a:srgbClr val="FF0000"/>
                          </a:solidFill>
                        </a:rPr>
                        <a:t>収容数が大きくなるにつれて、設計値を超過する度合が大きくなる</a:t>
                      </a:r>
                      <a:endParaRPr kumimoji="1" lang="en-US" altLang="ja-JP" sz="1000" b="0" dirty="0">
                        <a:solidFill>
                          <a:srgbClr val="FF0000"/>
                        </a:solidFill>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extLst>
                  <a:ext uri="{0D108BD9-81ED-4DB2-BD59-A6C34878D82A}">
                    <a16:rowId xmlns:a16="http://schemas.microsoft.com/office/drawing/2014/main" xmlns="" val="1718002827"/>
                  </a:ext>
                </a:extLst>
              </a:tr>
              <a:tr h="1591366">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kumimoji="1" lang="ja-JP" altLang="en-US" sz="1400" dirty="0">
                          <a:solidFill>
                            <a:srgbClr val="92D050"/>
                          </a:solidFill>
                        </a:rPr>
                        <a:t>❸</a:t>
                      </a:r>
                    </a:p>
                  </a:txBody>
                  <a:tcPr anchor="ctr" anchorCtr="1">
                    <a:lnL w="12700" cmpd="sng">
                      <a:solidFill>
                        <a:sysClr val="window" lastClr="FFFFFF"/>
                      </a:solidFill>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kern="1200" dirty="0">
                          <a:solidFill>
                            <a:schemeClr val="tx1"/>
                          </a:solidFill>
                          <a:latin typeface="Segoe UI"/>
                          <a:ea typeface="メイリオ"/>
                          <a:cs typeface="+mn-cs"/>
                        </a:rPr>
                        <a:t>■</a:t>
                      </a:r>
                      <a:r>
                        <a:rPr kumimoji="1" lang="en-US" altLang="ja-JP" sz="1000" b="0" kern="1200" dirty="0">
                          <a:solidFill>
                            <a:schemeClr val="tx1"/>
                          </a:solidFill>
                          <a:latin typeface="Segoe UI"/>
                          <a:ea typeface="メイリオ"/>
                          <a:cs typeface="+mn-cs"/>
                        </a:rPr>
                        <a:t>B:</a:t>
                      </a:r>
                      <a:r>
                        <a:rPr lang="ja-JP" altLang="en-US" sz="1000" b="0" dirty="0"/>
                        <a:t>納入回数</a:t>
                      </a:r>
                      <a:r>
                        <a:rPr lang="en-US" altLang="ja-JP" sz="1000" b="0" dirty="0"/>
                        <a:t>[</a:t>
                      </a:r>
                      <a:r>
                        <a:rPr lang="ja-JP" altLang="en-US" sz="1000" b="0" dirty="0"/>
                        <a:t>便</a:t>
                      </a:r>
                      <a:r>
                        <a:rPr lang="en-US" altLang="ja-JP" sz="1000" b="0" dirty="0"/>
                        <a:t>]</a:t>
                      </a:r>
                      <a:r>
                        <a:rPr kumimoji="1" lang="ja-JP" altLang="en-US" sz="1000" b="0" kern="1200" dirty="0">
                          <a:solidFill>
                            <a:schemeClr val="tx1"/>
                          </a:solidFill>
                          <a:latin typeface="Segoe UI"/>
                          <a:ea typeface="メイリオ"/>
                          <a:cs typeface="+mn-cs"/>
                        </a:rPr>
                        <a:t>との関係</a:t>
                      </a:r>
                      <a:endParaRPr kumimoji="1" lang="en-US" altLang="ja-JP" sz="1000" b="0" kern="1200" dirty="0">
                        <a:solidFill>
                          <a:schemeClr val="tx1"/>
                        </a:solidFill>
                        <a:latin typeface="Segoe UI"/>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000" b="0" kern="1200" dirty="0">
                        <a:solidFill>
                          <a:schemeClr val="tx1"/>
                        </a:solidFill>
                        <a:latin typeface="Segoe UI"/>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000" b="0" kern="1200" dirty="0">
                          <a:solidFill>
                            <a:schemeClr val="tx1"/>
                          </a:solidFill>
                          <a:latin typeface="Segoe UI"/>
                          <a:ea typeface="メイリオ"/>
                          <a:cs typeface="+mn-cs"/>
                        </a:rPr>
                        <a:t>在庫量）</a:t>
                      </a:r>
                      <a:r>
                        <a:rPr kumimoji="1" lang="en-US" altLang="ja-JP" sz="1000" b="0" kern="1200" dirty="0">
                          <a:solidFill>
                            <a:schemeClr val="tx1"/>
                          </a:solidFill>
                          <a:latin typeface="Segoe UI"/>
                          <a:ea typeface="メイリオ"/>
                          <a:cs typeface="+mn-cs"/>
                        </a:rPr>
                        <a:t>B</a:t>
                      </a:r>
                      <a:r>
                        <a:rPr kumimoji="1" lang="ja-JP" altLang="en-US" sz="1000" b="0" kern="1200" dirty="0">
                          <a:solidFill>
                            <a:schemeClr val="tx1"/>
                          </a:solidFill>
                          <a:latin typeface="Segoe UI"/>
                          <a:ea typeface="メイリオ"/>
                          <a:cs typeface="+mn-cs"/>
                        </a:rPr>
                        <a:t>＝１の時、在庫量が設計値</a:t>
                      </a:r>
                      <a:r>
                        <a:rPr kumimoji="1" lang="en-US" altLang="ja-JP" sz="1000" b="0" kern="1200" dirty="0">
                          <a:solidFill>
                            <a:schemeClr val="tx1"/>
                          </a:solidFill>
                          <a:latin typeface="Segoe UI"/>
                          <a:ea typeface="メイリオ"/>
                          <a:cs typeface="+mn-cs"/>
                        </a:rPr>
                        <a:t>MAX</a:t>
                      </a:r>
                      <a:r>
                        <a:rPr kumimoji="1" lang="ja-JP" altLang="en-US" sz="1000" b="0" kern="1200" dirty="0">
                          <a:solidFill>
                            <a:schemeClr val="tx1"/>
                          </a:solidFill>
                          <a:latin typeface="Segoe UI"/>
                          <a:ea typeface="メイリオ"/>
                          <a:cs typeface="+mn-cs"/>
                        </a:rPr>
                        <a:t>を上回ることが少ない。</a:t>
                      </a:r>
                      <a:r>
                        <a:rPr kumimoji="1" lang="en-US" altLang="ja-JP" sz="1000" b="0" kern="1200" dirty="0">
                          <a:solidFill>
                            <a:srgbClr val="FF0000"/>
                          </a:solidFill>
                          <a:latin typeface="Segoe UI"/>
                          <a:ea typeface="メイリオ"/>
                          <a:cs typeface="+mn-cs"/>
                        </a:rPr>
                        <a:t>B=4</a:t>
                      </a:r>
                      <a:r>
                        <a:rPr kumimoji="1" lang="ja-JP" altLang="en-US" sz="1000" b="0" kern="1200" dirty="0">
                          <a:solidFill>
                            <a:srgbClr val="FF0000"/>
                          </a:solidFill>
                          <a:latin typeface="Segoe UI"/>
                          <a:ea typeface="メイリオ"/>
                          <a:cs typeface="+mn-cs"/>
                        </a:rPr>
                        <a:t>のとき在庫量が設計値</a:t>
                      </a:r>
                      <a:r>
                        <a:rPr kumimoji="1" lang="en-US" altLang="ja-JP" sz="1000" b="0" kern="1200" dirty="0">
                          <a:solidFill>
                            <a:srgbClr val="FF0000"/>
                          </a:solidFill>
                          <a:latin typeface="Segoe UI"/>
                          <a:ea typeface="メイリオ"/>
                          <a:cs typeface="+mn-cs"/>
                        </a:rPr>
                        <a:t>MAX</a:t>
                      </a:r>
                      <a:r>
                        <a:rPr kumimoji="1" lang="ja-JP" altLang="en-US" sz="1000" b="0" kern="1200" dirty="0">
                          <a:solidFill>
                            <a:srgbClr val="FF0000"/>
                          </a:solidFill>
                          <a:latin typeface="Segoe UI"/>
                          <a:ea typeface="メイリオ"/>
                          <a:cs typeface="+mn-cs"/>
                        </a:rPr>
                        <a:t>を超えることが多い</a:t>
                      </a:r>
                      <a:endParaRPr kumimoji="1" lang="en-US" altLang="ja-JP" sz="1000" b="0" kern="1200" dirty="0">
                        <a:solidFill>
                          <a:srgbClr val="FF0000"/>
                        </a:solidFill>
                        <a:latin typeface="Segoe UI"/>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1000" b="0" kern="1200" dirty="0">
                        <a:solidFill>
                          <a:schemeClr val="tx1"/>
                        </a:solidFill>
                        <a:latin typeface="Segoe UI"/>
                        <a:ea typeface="メイリオ"/>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1000" b="0" kern="1200" dirty="0">
                          <a:solidFill>
                            <a:schemeClr val="tx1"/>
                          </a:solidFill>
                          <a:latin typeface="Segoe UI"/>
                          <a:ea typeface="メイリオ"/>
                          <a:cs typeface="+mn-cs"/>
                        </a:rPr>
                        <a:t>LT</a:t>
                      </a:r>
                      <a:r>
                        <a:rPr kumimoji="1" lang="ja-JP" altLang="en-US" sz="1000" b="0" kern="1200" dirty="0">
                          <a:solidFill>
                            <a:schemeClr val="tx1"/>
                          </a:solidFill>
                          <a:latin typeface="Segoe UI"/>
                          <a:ea typeface="メイリオ"/>
                          <a:cs typeface="+mn-cs"/>
                        </a:rPr>
                        <a:t>）</a:t>
                      </a:r>
                      <a:r>
                        <a:rPr kumimoji="1" lang="en-US" altLang="ja-JP" sz="1000" b="0" kern="1200" dirty="0">
                          <a:solidFill>
                            <a:srgbClr val="FF0000"/>
                          </a:solidFill>
                          <a:latin typeface="Segoe UI"/>
                          <a:ea typeface="メイリオ"/>
                          <a:cs typeface="+mn-cs"/>
                        </a:rPr>
                        <a:t>B</a:t>
                      </a:r>
                      <a:r>
                        <a:rPr kumimoji="1" lang="ja-JP" altLang="en-US" sz="1000" b="0" kern="1200" dirty="0">
                          <a:solidFill>
                            <a:srgbClr val="FF0000"/>
                          </a:solidFill>
                          <a:latin typeface="Segoe UI"/>
                          <a:ea typeface="メイリオ"/>
                          <a:cs typeface="+mn-cs"/>
                        </a:rPr>
                        <a:t>が小さいほど、</a:t>
                      </a:r>
                      <a:r>
                        <a:rPr kumimoji="1" lang="en-US" altLang="ja-JP" sz="1000" b="0" kern="1200" dirty="0">
                          <a:solidFill>
                            <a:srgbClr val="FF0000"/>
                          </a:solidFill>
                          <a:latin typeface="Segoe UI"/>
                          <a:ea typeface="メイリオ"/>
                          <a:cs typeface="+mn-cs"/>
                        </a:rPr>
                        <a:t>LT</a:t>
                      </a:r>
                      <a:r>
                        <a:rPr kumimoji="1" lang="ja-JP" altLang="en-US" sz="1000" b="0" kern="1200" dirty="0">
                          <a:solidFill>
                            <a:srgbClr val="FF0000"/>
                          </a:solidFill>
                          <a:latin typeface="Segoe UI"/>
                          <a:ea typeface="メイリオ"/>
                          <a:cs typeface="+mn-cs"/>
                        </a:rPr>
                        <a:t>が延長しやすい</a:t>
                      </a:r>
                      <a:endParaRPr kumimoji="1" lang="ja-JP" altLang="en-US" sz="1000" b="0" dirty="0">
                        <a:solidFill>
                          <a:srgbClr val="FF0000"/>
                        </a:solidFill>
                      </a:endParaRPr>
                    </a:p>
                  </a:txBody>
                  <a:tcPr anchor="ctr">
                    <a:lnL w="12700" cap="flat" cmpd="sng" algn="ctr">
                      <a:solidFill>
                        <a:sysClr val="window" lastClr="FFFFFF"/>
                      </a:solidFill>
                      <a:prstDash val="solid"/>
                      <a:round/>
                      <a:headEnd type="none" w="med" len="med"/>
                      <a:tailEnd type="none" w="med" len="med"/>
                    </a:lnL>
                    <a:lnR w="12700" cmpd="sng">
                      <a:solidFill>
                        <a:sysClr val="window" lastClr="FFFFFF"/>
                      </a:solidFill>
                    </a:lnR>
                    <a:lnT w="12700" cap="flat" cmpd="sng" algn="ctr">
                      <a:solidFill>
                        <a:sysClr val="window" lastClr="FFFFFF"/>
                      </a:solidFill>
                      <a:prstDash val="solid"/>
                      <a:round/>
                      <a:headEnd type="none" w="med" len="med"/>
                      <a:tailEnd type="none" w="med" len="med"/>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extLst>
                  <a:ext uri="{0D108BD9-81ED-4DB2-BD59-A6C34878D82A}">
                    <a16:rowId xmlns:a16="http://schemas.microsoft.com/office/drawing/2014/main" xmlns="" val="934477899"/>
                  </a:ext>
                </a:extLst>
              </a:tr>
              <a:tr h="1441238">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kumimoji="1" lang="ja-JP" altLang="en-US" sz="1400" dirty="0">
                          <a:solidFill>
                            <a:srgbClr val="92D050"/>
                          </a:solidFill>
                        </a:rPr>
                        <a:t>❹</a:t>
                      </a:r>
                    </a:p>
                  </a:txBody>
                  <a:tcPr anchor="ctr" anchorCtr="1">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2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marL="0" marR="0" lvl="0" indent="0" algn="l" defTabSz="1125444" rtl="0" eaLnBrk="1" fontAlgn="auto" latinLnBrk="0" hangingPunct="1">
                        <a:lnSpc>
                          <a:spcPct val="100000"/>
                        </a:lnSpc>
                        <a:spcBef>
                          <a:spcPts val="0"/>
                        </a:spcBef>
                        <a:spcAft>
                          <a:spcPts val="0"/>
                        </a:spcAft>
                        <a:buClrTx/>
                        <a:buSzTx/>
                        <a:buFontTx/>
                        <a:buNone/>
                        <a:tabLst/>
                        <a:defRPr/>
                      </a:pPr>
                      <a:r>
                        <a:rPr lang="ja-JP" altLang="en-US" sz="1000" b="0" dirty="0">
                          <a:solidFill>
                            <a:schemeClr val="tx1"/>
                          </a:solidFill>
                          <a:latin typeface="+mn-lt"/>
                          <a:ea typeface="+mn-ea"/>
                        </a:rPr>
                        <a:t>■</a:t>
                      </a:r>
                      <a:r>
                        <a:rPr lang="en-US" altLang="ja-JP" sz="1000" b="0" dirty="0"/>
                        <a:t>C:</a:t>
                      </a:r>
                      <a:r>
                        <a:rPr lang="ja-JP" altLang="en-US" sz="1000" b="0" dirty="0"/>
                        <a:t>遅れ</a:t>
                      </a:r>
                      <a:r>
                        <a:rPr lang="en-US" altLang="ja-JP" sz="1000" b="0" dirty="0"/>
                        <a:t>[</a:t>
                      </a:r>
                      <a:r>
                        <a:rPr lang="ja-JP" altLang="en-US" sz="1000" b="0" dirty="0"/>
                        <a:t>便</a:t>
                      </a:r>
                      <a:r>
                        <a:rPr lang="en-US" altLang="ja-JP" sz="1000" b="0" dirty="0"/>
                        <a:t>]</a:t>
                      </a:r>
                      <a:r>
                        <a:rPr lang="ja-JP" altLang="en-US" sz="1000" b="0" dirty="0"/>
                        <a:t>との関係</a:t>
                      </a:r>
                      <a:endParaRPr lang="en-US" altLang="ja-JP" sz="1000" b="0" dirty="0"/>
                    </a:p>
                    <a:p>
                      <a:pPr marL="0" marR="0" lvl="0" indent="0" algn="l" defTabSz="1125444" rtl="0" eaLnBrk="1" fontAlgn="auto" latinLnBrk="0" hangingPunct="1">
                        <a:lnSpc>
                          <a:spcPct val="100000"/>
                        </a:lnSpc>
                        <a:spcBef>
                          <a:spcPts val="0"/>
                        </a:spcBef>
                        <a:spcAft>
                          <a:spcPts val="0"/>
                        </a:spcAft>
                        <a:buClrTx/>
                        <a:buSzTx/>
                        <a:buFontTx/>
                        <a:buNone/>
                        <a:tabLst/>
                        <a:defRPr/>
                      </a:pPr>
                      <a:endParaRPr lang="en-US" altLang="ja-JP" sz="1000" b="0" dirty="0"/>
                    </a:p>
                    <a:p>
                      <a:pPr marL="0" marR="0" lvl="0" indent="0" algn="l" defTabSz="1125444" rtl="0" eaLnBrk="1" fontAlgn="auto" latinLnBrk="0" hangingPunct="1">
                        <a:lnSpc>
                          <a:spcPct val="100000"/>
                        </a:lnSpc>
                        <a:spcBef>
                          <a:spcPts val="0"/>
                        </a:spcBef>
                        <a:spcAft>
                          <a:spcPts val="0"/>
                        </a:spcAft>
                        <a:buClrTx/>
                        <a:buSzTx/>
                        <a:buFontTx/>
                        <a:buNone/>
                        <a:tabLst/>
                        <a:defRPr/>
                      </a:pPr>
                      <a:r>
                        <a:rPr lang="ja-JP" altLang="en-US" sz="1000" b="0" dirty="0">
                          <a:solidFill>
                            <a:schemeClr val="tx1"/>
                          </a:solidFill>
                          <a:latin typeface="+mn-lt"/>
                          <a:ea typeface="+mn-ea"/>
                        </a:rPr>
                        <a:t>在庫量）</a:t>
                      </a:r>
                      <a:r>
                        <a:rPr lang="en-US" altLang="ja-JP" sz="1000" b="0" dirty="0">
                          <a:solidFill>
                            <a:srgbClr val="FF0000"/>
                          </a:solidFill>
                          <a:latin typeface="+mn-lt"/>
                          <a:ea typeface="+mn-ea"/>
                        </a:rPr>
                        <a:t>C</a:t>
                      </a:r>
                      <a:r>
                        <a:rPr lang="ja-JP" altLang="en-US" sz="1000" b="0" dirty="0">
                          <a:solidFill>
                            <a:srgbClr val="FF0000"/>
                          </a:solidFill>
                          <a:latin typeface="+mn-lt"/>
                          <a:ea typeface="+mn-ea"/>
                        </a:rPr>
                        <a:t>が大きいほど在庫量が設計値</a:t>
                      </a:r>
                      <a:r>
                        <a:rPr lang="en-US" altLang="ja-JP" sz="1000" b="0" dirty="0">
                          <a:solidFill>
                            <a:srgbClr val="FF0000"/>
                          </a:solidFill>
                          <a:latin typeface="+mn-lt"/>
                          <a:ea typeface="+mn-ea"/>
                        </a:rPr>
                        <a:t>MAX</a:t>
                      </a:r>
                      <a:r>
                        <a:rPr lang="ja-JP" altLang="en-US" sz="1000" b="0" dirty="0">
                          <a:solidFill>
                            <a:srgbClr val="FF0000"/>
                          </a:solidFill>
                          <a:latin typeface="+mn-lt"/>
                          <a:ea typeface="+mn-ea"/>
                        </a:rPr>
                        <a:t>を超える度合が大きくなる</a:t>
                      </a:r>
                      <a:endParaRPr lang="en-US" altLang="ja-JP" sz="1000" b="0" dirty="0">
                        <a:solidFill>
                          <a:srgbClr val="FF0000"/>
                        </a:solidFill>
                        <a:latin typeface="+mn-lt"/>
                        <a:ea typeface="+mn-ea"/>
                      </a:endParaRPr>
                    </a:p>
                    <a:p>
                      <a:pPr marL="0" marR="0" lvl="0" indent="0" algn="l" defTabSz="1125444" rtl="0" eaLnBrk="1" fontAlgn="auto" latinLnBrk="0" hangingPunct="1">
                        <a:lnSpc>
                          <a:spcPct val="100000"/>
                        </a:lnSpc>
                        <a:spcBef>
                          <a:spcPts val="0"/>
                        </a:spcBef>
                        <a:spcAft>
                          <a:spcPts val="0"/>
                        </a:spcAft>
                        <a:buClrTx/>
                        <a:buSzTx/>
                        <a:buFontTx/>
                        <a:buNone/>
                        <a:tabLst/>
                        <a:defRPr/>
                      </a:pPr>
                      <a:endParaRPr lang="en-US" altLang="ja-JP" sz="1000" b="0" dirty="0">
                        <a:solidFill>
                          <a:schemeClr val="tx1"/>
                        </a:solidFill>
                        <a:latin typeface="+mn-lt"/>
                        <a:ea typeface="+mn-ea"/>
                      </a:endParaRPr>
                    </a:p>
                    <a:p>
                      <a:pPr marL="0" marR="0" lvl="0" indent="0" algn="l" defTabSz="1125444" rtl="0" eaLnBrk="1" fontAlgn="auto" latinLnBrk="0" hangingPunct="1">
                        <a:lnSpc>
                          <a:spcPct val="100000"/>
                        </a:lnSpc>
                        <a:spcBef>
                          <a:spcPts val="0"/>
                        </a:spcBef>
                        <a:spcAft>
                          <a:spcPts val="0"/>
                        </a:spcAft>
                        <a:buClrTx/>
                        <a:buSzTx/>
                        <a:buFontTx/>
                        <a:buNone/>
                        <a:tabLst/>
                        <a:defRPr/>
                      </a:pPr>
                      <a:r>
                        <a:rPr lang="en-US" altLang="ja-JP" sz="1000" b="0" dirty="0">
                          <a:solidFill>
                            <a:schemeClr val="tx1"/>
                          </a:solidFill>
                          <a:latin typeface="+mn-lt"/>
                          <a:ea typeface="+mn-ea"/>
                        </a:rPr>
                        <a:t>LT</a:t>
                      </a:r>
                      <a:r>
                        <a:rPr lang="ja-JP" altLang="en-US" sz="1000" b="0" dirty="0">
                          <a:solidFill>
                            <a:schemeClr val="tx1"/>
                          </a:solidFill>
                          <a:latin typeface="+mn-lt"/>
                          <a:ea typeface="+mn-ea"/>
                        </a:rPr>
                        <a:t>）</a:t>
                      </a:r>
                      <a:r>
                        <a:rPr lang="en-US" altLang="ja-JP" sz="1000" b="0" dirty="0">
                          <a:solidFill>
                            <a:srgbClr val="FF0000"/>
                          </a:solidFill>
                          <a:latin typeface="+mn-lt"/>
                          <a:ea typeface="+mn-ea"/>
                        </a:rPr>
                        <a:t>C</a:t>
                      </a:r>
                      <a:r>
                        <a:rPr lang="ja-JP" altLang="en-US" sz="1000" b="0" dirty="0">
                          <a:solidFill>
                            <a:srgbClr val="FF0000"/>
                          </a:solidFill>
                          <a:latin typeface="+mn-lt"/>
                          <a:ea typeface="+mn-ea"/>
                        </a:rPr>
                        <a:t>が小さいほど</a:t>
                      </a:r>
                      <a:r>
                        <a:rPr lang="en-US" altLang="ja-JP" sz="1000" b="0" dirty="0">
                          <a:solidFill>
                            <a:srgbClr val="FF0000"/>
                          </a:solidFill>
                          <a:latin typeface="+mn-lt"/>
                          <a:ea typeface="+mn-ea"/>
                        </a:rPr>
                        <a:t>LT</a:t>
                      </a:r>
                      <a:r>
                        <a:rPr lang="ja-JP" altLang="en-US" sz="1000" b="0" dirty="0">
                          <a:solidFill>
                            <a:srgbClr val="FF0000"/>
                          </a:solidFill>
                          <a:latin typeface="+mn-lt"/>
                          <a:ea typeface="+mn-ea"/>
                        </a:rPr>
                        <a:t>が設計値を超える度合が大きくなる</a:t>
                      </a:r>
                      <a:endParaRPr lang="en-US" altLang="ja-JP" sz="1000" b="0" dirty="0">
                        <a:solidFill>
                          <a:srgbClr val="FF0000"/>
                        </a:solidFill>
                        <a:latin typeface="+mn-lt"/>
                        <a:ea typeface="+mn-ea"/>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20000"/>
                      </a:srgbClr>
                    </a:solidFill>
                  </a:tcPr>
                </a:tc>
                <a:extLst>
                  <a:ext uri="{0D108BD9-81ED-4DB2-BD59-A6C34878D82A}">
                    <a16:rowId xmlns:a16="http://schemas.microsoft.com/office/drawing/2014/main" xmlns="" val="2051533907"/>
                  </a:ext>
                </a:extLst>
              </a:tr>
            </a:tbl>
          </a:graphicData>
        </a:graphic>
      </p:graphicFrame>
      <p:graphicFrame>
        <p:nvGraphicFramePr>
          <p:cNvPr id="6" name="表 5">
            <a:extLst>
              <a:ext uri="{FF2B5EF4-FFF2-40B4-BE49-F238E27FC236}">
                <a16:creationId xmlns:a16="http://schemas.microsoft.com/office/drawing/2014/main" xmlns="" id="{8ECC13DA-0C70-49CB-BC29-BE5CC9AD5B27}"/>
              </a:ext>
            </a:extLst>
          </p:cNvPr>
          <p:cNvGraphicFramePr>
            <a:graphicFrameLocks noGrp="1"/>
          </p:cNvGraphicFramePr>
          <p:nvPr>
            <p:extLst>
              <p:ext uri="{D42A27DB-BD31-4B8C-83A1-F6EECF244321}">
                <p14:modId xmlns:p14="http://schemas.microsoft.com/office/powerpoint/2010/main" val="3917219968"/>
              </p:ext>
            </p:extLst>
          </p:nvPr>
        </p:nvGraphicFramePr>
        <p:xfrm>
          <a:off x="12192000" y="-20548"/>
          <a:ext cx="2173441" cy="6855168"/>
        </p:xfrm>
        <a:graphic>
          <a:graphicData uri="http://schemas.openxmlformats.org/drawingml/2006/table">
            <a:tbl>
              <a:tblPr firstRow="1" bandRow="1"/>
              <a:tblGrid>
                <a:gridCol w="377336">
                  <a:extLst>
                    <a:ext uri="{9D8B030D-6E8A-4147-A177-3AD203B41FA5}">
                      <a16:colId xmlns:a16="http://schemas.microsoft.com/office/drawing/2014/main" xmlns="" val="2258385922"/>
                    </a:ext>
                  </a:extLst>
                </a:gridCol>
                <a:gridCol w="1796105">
                  <a:extLst>
                    <a:ext uri="{9D8B030D-6E8A-4147-A177-3AD203B41FA5}">
                      <a16:colId xmlns:a16="http://schemas.microsoft.com/office/drawing/2014/main" xmlns="" val="1414850963"/>
                    </a:ext>
                  </a:extLst>
                </a:gridCol>
              </a:tblGrid>
              <a:tr h="417667">
                <a:tc>
                  <a:txBody>
                    <a:bodyPr/>
                    <a:lstStyle>
                      <a:lvl1pPr marL="0" algn="l" defTabSz="914400" rtl="0" eaLnBrk="1" latinLnBrk="0" hangingPunct="1">
                        <a:defRPr kumimoji="1" sz="1800" b="1" kern="1200">
                          <a:solidFill>
                            <a:schemeClr val="lt1"/>
                          </a:solidFill>
                          <a:latin typeface="Segoe UI"/>
                          <a:ea typeface="メイリオ"/>
                        </a:defRPr>
                      </a:lvl1pPr>
                      <a:lvl2pPr marL="457200" algn="l" defTabSz="914400" rtl="0" eaLnBrk="1" latinLnBrk="0" hangingPunct="1">
                        <a:defRPr kumimoji="1" sz="1800" b="1" kern="1200">
                          <a:solidFill>
                            <a:schemeClr val="lt1"/>
                          </a:solidFill>
                          <a:latin typeface="Segoe UI"/>
                          <a:ea typeface="メイリオ"/>
                        </a:defRPr>
                      </a:lvl2pPr>
                      <a:lvl3pPr marL="914400" algn="l" defTabSz="914400" rtl="0" eaLnBrk="1" latinLnBrk="0" hangingPunct="1">
                        <a:defRPr kumimoji="1" sz="1800" b="1" kern="1200">
                          <a:solidFill>
                            <a:schemeClr val="lt1"/>
                          </a:solidFill>
                          <a:latin typeface="Segoe UI"/>
                          <a:ea typeface="メイリオ"/>
                        </a:defRPr>
                      </a:lvl3pPr>
                      <a:lvl4pPr marL="1371600" algn="l" defTabSz="914400" rtl="0" eaLnBrk="1" latinLnBrk="0" hangingPunct="1">
                        <a:defRPr kumimoji="1" sz="1800" b="1" kern="1200">
                          <a:solidFill>
                            <a:schemeClr val="lt1"/>
                          </a:solidFill>
                          <a:latin typeface="Segoe UI"/>
                          <a:ea typeface="メイリオ"/>
                        </a:defRPr>
                      </a:lvl4pPr>
                      <a:lvl5pPr marL="1828800" algn="l" defTabSz="914400" rtl="0" eaLnBrk="1" latinLnBrk="0" hangingPunct="1">
                        <a:defRPr kumimoji="1" sz="1800" b="1" kern="1200">
                          <a:solidFill>
                            <a:schemeClr val="lt1"/>
                          </a:solidFill>
                          <a:latin typeface="Segoe UI"/>
                          <a:ea typeface="メイリオ"/>
                        </a:defRPr>
                      </a:lvl5pPr>
                      <a:lvl6pPr marL="2286000" algn="l" defTabSz="914400" rtl="0" eaLnBrk="1" latinLnBrk="0" hangingPunct="1">
                        <a:defRPr kumimoji="1" sz="1800" b="1" kern="1200">
                          <a:solidFill>
                            <a:schemeClr val="lt1"/>
                          </a:solidFill>
                          <a:latin typeface="Segoe UI"/>
                          <a:ea typeface="メイリオ"/>
                        </a:defRPr>
                      </a:lvl6pPr>
                      <a:lvl7pPr marL="2743200" algn="l" defTabSz="914400" rtl="0" eaLnBrk="1" latinLnBrk="0" hangingPunct="1">
                        <a:defRPr kumimoji="1" sz="1800" b="1" kern="1200">
                          <a:solidFill>
                            <a:schemeClr val="lt1"/>
                          </a:solidFill>
                          <a:latin typeface="Segoe UI"/>
                          <a:ea typeface="メイリオ"/>
                        </a:defRPr>
                      </a:lvl7pPr>
                      <a:lvl8pPr marL="3200400" algn="l" defTabSz="914400" rtl="0" eaLnBrk="1" latinLnBrk="0" hangingPunct="1">
                        <a:defRPr kumimoji="1" sz="1800" b="1" kern="1200">
                          <a:solidFill>
                            <a:schemeClr val="lt1"/>
                          </a:solidFill>
                          <a:latin typeface="Segoe UI"/>
                          <a:ea typeface="メイリオ"/>
                        </a:defRPr>
                      </a:lvl8pPr>
                      <a:lvl9pPr marL="3657600" algn="l" defTabSz="914400" rtl="0" eaLnBrk="1" latinLnBrk="0" hangingPunct="1">
                        <a:defRPr kumimoji="1" sz="1800" b="1" kern="1200">
                          <a:solidFill>
                            <a:schemeClr val="lt1"/>
                          </a:solidFill>
                          <a:latin typeface="Segoe UI"/>
                          <a:ea typeface="メイリオ"/>
                        </a:defRPr>
                      </a:lvl9pPr>
                    </a:lstStyle>
                    <a:p>
                      <a:pPr algn="ctr"/>
                      <a:r>
                        <a:rPr kumimoji="1" lang="en-US" altLang="ja-JP" sz="1050" dirty="0"/>
                        <a:t>No.</a:t>
                      </a:r>
                      <a:endParaRPr kumimoji="1" lang="ja-JP" altLang="en-US" sz="1050" dirty="0"/>
                    </a:p>
                  </a:txBody>
                  <a:tcPr anchor="b">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323C99"/>
                    </a:solidFill>
                  </a:tcPr>
                </a:tc>
                <a:tc>
                  <a:txBody>
                    <a:bodyPr/>
                    <a:lstStyle>
                      <a:lvl1pPr marL="0" algn="l" defTabSz="914400" rtl="0" eaLnBrk="1" latinLnBrk="0" hangingPunct="1">
                        <a:defRPr kumimoji="1" sz="1800" b="1" kern="1200">
                          <a:solidFill>
                            <a:schemeClr val="lt1"/>
                          </a:solidFill>
                          <a:latin typeface="Segoe UI"/>
                          <a:ea typeface="メイリオ"/>
                        </a:defRPr>
                      </a:lvl1pPr>
                      <a:lvl2pPr marL="457200" algn="l" defTabSz="914400" rtl="0" eaLnBrk="1" latinLnBrk="0" hangingPunct="1">
                        <a:defRPr kumimoji="1" sz="1800" b="1" kern="1200">
                          <a:solidFill>
                            <a:schemeClr val="lt1"/>
                          </a:solidFill>
                          <a:latin typeface="Segoe UI"/>
                          <a:ea typeface="メイリオ"/>
                        </a:defRPr>
                      </a:lvl2pPr>
                      <a:lvl3pPr marL="914400" algn="l" defTabSz="914400" rtl="0" eaLnBrk="1" latinLnBrk="0" hangingPunct="1">
                        <a:defRPr kumimoji="1" sz="1800" b="1" kern="1200">
                          <a:solidFill>
                            <a:schemeClr val="lt1"/>
                          </a:solidFill>
                          <a:latin typeface="Segoe UI"/>
                          <a:ea typeface="メイリオ"/>
                        </a:defRPr>
                      </a:lvl3pPr>
                      <a:lvl4pPr marL="1371600" algn="l" defTabSz="914400" rtl="0" eaLnBrk="1" latinLnBrk="0" hangingPunct="1">
                        <a:defRPr kumimoji="1" sz="1800" b="1" kern="1200">
                          <a:solidFill>
                            <a:schemeClr val="lt1"/>
                          </a:solidFill>
                          <a:latin typeface="Segoe UI"/>
                          <a:ea typeface="メイリオ"/>
                        </a:defRPr>
                      </a:lvl4pPr>
                      <a:lvl5pPr marL="1828800" algn="l" defTabSz="914400" rtl="0" eaLnBrk="1" latinLnBrk="0" hangingPunct="1">
                        <a:defRPr kumimoji="1" sz="1800" b="1" kern="1200">
                          <a:solidFill>
                            <a:schemeClr val="lt1"/>
                          </a:solidFill>
                          <a:latin typeface="Segoe UI"/>
                          <a:ea typeface="メイリオ"/>
                        </a:defRPr>
                      </a:lvl5pPr>
                      <a:lvl6pPr marL="2286000" algn="l" defTabSz="914400" rtl="0" eaLnBrk="1" latinLnBrk="0" hangingPunct="1">
                        <a:defRPr kumimoji="1" sz="1800" b="1" kern="1200">
                          <a:solidFill>
                            <a:schemeClr val="lt1"/>
                          </a:solidFill>
                          <a:latin typeface="Segoe UI"/>
                          <a:ea typeface="メイリオ"/>
                        </a:defRPr>
                      </a:lvl6pPr>
                      <a:lvl7pPr marL="2743200" algn="l" defTabSz="914400" rtl="0" eaLnBrk="1" latinLnBrk="0" hangingPunct="1">
                        <a:defRPr kumimoji="1" sz="1800" b="1" kern="1200">
                          <a:solidFill>
                            <a:schemeClr val="lt1"/>
                          </a:solidFill>
                          <a:latin typeface="Segoe UI"/>
                          <a:ea typeface="メイリオ"/>
                        </a:defRPr>
                      </a:lvl7pPr>
                      <a:lvl8pPr marL="3200400" algn="l" defTabSz="914400" rtl="0" eaLnBrk="1" latinLnBrk="0" hangingPunct="1">
                        <a:defRPr kumimoji="1" sz="1800" b="1" kern="1200">
                          <a:solidFill>
                            <a:schemeClr val="lt1"/>
                          </a:solidFill>
                          <a:latin typeface="Segoe UI"/>
                          <a:ea typeface="メイリオ"/>
                        </a:defRPr>
                      </a:lvl8pPr>
                      <a:lvl9pPr marL="3657600" algn="l" defTabSz="914400" rtl="0" eaLnBrk="1" latinLnBrk="0" hangingPunct="1">
                        <a:defRPr kumimoji="1" sz="1800" b="1" kern="1200">
                          <a:solidFill>
                            <a:schemeClr val="lt1"/>
                          </a:solidFill>
                          <a:latin typeface="Segoe UI"/>
                          <a:ea typeface="メイリオ"/>
                        </a:defRPr>
                      </a:lvl9pPr>
                    </a:lstStyle>
                    <a:p>
                      <a:r>
                        <a:rPr kumimoji="1" lang="ja-JP" altLang="en-US" sz="1050" dirty="0"/>
                        <a:t>相関マトリックスの解釈</a:t>
                      </a:r>
                    </a:p>
                  </a:txBody>
                  <a:tcPr anchor="b">
                    <a:lnL w="12700" cmpd="sng">
                      <a:solidFill>
                        <a:sysClr val="window" lastClr="FFFFFF"/>
                      </a:solidFill>
                    </a:lnL>
                    <a:lnR w="12700" cmpd="sng">
                      <a:solidFill>
                        <a:sysClr val="window" lastClr="FFFFFF"/>
                      </a:solidFill>
                    </a:lnR>
                    <a:lnT w="12700" cmpd="sng">
                      <a:solidFill>
                        <a:sysClr val="window" lastClr="FFFFFF"/>
                      </a:solidFill>
                    </a:lnT>
                    <a:lnB w="38100" cmpd="sng">
                      <a:solidFill>
                        <a:sysClr val="window" lastClr="FFFFFF"/>
                      </a:solidFill>
                    </a:lnB>
                    <a:lnTlToBr w="12700" cmpd="sng">
                      <a:noFill/>
                      <a:prstDash val="solid"/>
                    </a:lnTlToBr>
                    <a:lnBlToTr w="12700" cmpd="sng">
                      <a:noFill/>
                      <a:prstDash val="solid"/>
                    </a:lnBlToTr>
                    <a:solidFill>
                      <a:srgbClr val="323C99"/>
                    </a:solidFill>
                  </a:tcPr>
                </a:tc>
                <a:extLst>
                  <a:ext uri="{0D108BD9-81ED-4DB2-BD59-A6C34878D82A}">
                    <a16:rowId xmlns:a16="http://schemas.microsoft.com/office/drawing/2014/main" xmlns="" val="2843837193"/>
                  </a:ext>
                </a:extLst>
              </a:tr>
              <a:tr h="919643">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lang="ja-JP" altLang="en-US" sz="1400" dirty="0">
                          <a:solidFill>
                            <a:srgbClr val="92D050"/>
                          </a:solidFill>
                        </a:rPr>
                        <a:t>❺</a:t>
                      </a:r>
                    </a:p>
                  </a:txBody>
                  <a:tcPr anchor="ctr" anchorCtr="1">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marL="0" marR="0" lvl="0" indent="0" algn="l" defTabSz="1125444" rtl="0" eaLnBrk="1" fontAlgn="auto" latinLnBrk="0" hangingPunct="1">
                        <a:lnSpc>
                          <a:spcPct val="100000"/>
                        </a:lnSpc>
                        <a:spcBef>
                          <a:spcPts val="0"/>
                        </a:spcBef>
                        <a:spcAft>
                          <a:spcPts val="0"/>
                        </a:spcAft>
                        <a:buClrTx/>
                        <a:buSzTx/>
                        <a:buFontTx/>
                        <a:buNone/>
                        <a:tabLst/>
                        <a:defRPr/>
                      </a:pPr>
                      <a:endParaRPr lang="en-US" altLang="ja-JP" sz="1000" dirty="0">
                        <a:solidFill>
                          <a:schemeClr val="tx1"/>
                        </a:solidFill>
                        <a:latin typeface="+mn-lt"/>
                        <a:ea typeface="+mn-ea"/>
                      </a:endParaRPr>
                    </a:p>
                    <a:p>
                      <a:pPr marL="0" marR="0" lvl="0" indent="0" algn="l" defTabSz="1125444" rtl="0" eaLnBrk="1" fontAlgn="auto" latinLnBrk="0" hangingPunct="1">
                        <a:lnSpc>
                          <a:spcPct val="100000"/>
                        </a:lnSpc>
                        <a:spcBef>
                          <a:spcPts val="0"/>
                        </a:spcBef>
                        <a:spcAft>
                          <a:spcPts val="0"/>
                        </a:spcAft>
                        <a:buClrTx/>
                        <a:buSzTx/>
                        <a:buFontTx/>
                        <a:buNone/>
                        <a:tabLst/>
                        <a:defRPr/>
                      </a:pPr>
                      <a:r>
                        <a:rPr lang="ja-JP" altLang="en-US" sz="1000" dirty="0">
                          <a:solidFill>
                            <a:schemeClr val="tx1"/>
                          </a:solidFill>
                          <a:latin typeface="+mn-lt"/>
                          <a:ea typeface="+mn-ea"/>
                        </a:rPr>
                        <a:t>■稼働率との関係</a:t>
                      </a:r>
                      <a:endParaRPr lang="en-US" altLang="ja-JP" sz="1000" dirty="0">
                        <a:solidFill>
                          <a:schemeClr val="tx1"/>
                        </a:solidFill>
                        <a:latin typeface="+mn-lt"/>
                        <a:ea typeface="+mn-ea"/>
                      </a:endParaRPr>
                    </a:p>
                    <a:p>
                      <a:pPr marL="0" marR="0" lvl="0" indent="0" algn="l" defTabSz="1125444" rtl="0" eaLnBrk="1" fontAlgn="auto" latinLnBrk="0" hangingPunct="1">
                        <a:lnSpc>
                          <a:spcPct val="100000"/>
                        </a:lnSpc>
                        <a:spcBef>
                          <a:spcPts val="0"/>
                        </a:spcBef>
                        <a:spcAft>
                          <a:spcPts val="0"/>
                        </a:spcAft>
                        <a:buClrTx/>
                        <a:buSzTx/>
                        <a:buFontTx/>
                        <a:buNone/>
                        <a:tabLst/>
                        <a:defRPr/>
                      </a:pPr>
                      <a:endParaRPr lang="en-US" altLang="ja-JP" sz="1000" dirty="0">
                        <a:solidFill>
                          <a:schemeClr val="tx1"/>
                        </a:solidFill>
                        <a:latin typeface="+mn-lt"/>
                        <a:ea typeface="+mn-ea"/>
                      </a:endParaRPr>
                    </a:p>
                    <a:p>
                      <a:pPr marL="0" marR="0" lvl="0" indent="0" algn="l" defTabSz="1125444" rtl="0" eaLnBrk="1" fontAlgn="auto" latinLnBrk="0" hangingPunct="1">
                        <a:lnSpc>
                          <a:spcPct val="100000"/>
                        </a:lnSpc>
                        <a:spcBef>
                          <a:spcPts val="0"/>
                        </a:spcBef>
                        <a:spcAft>
                          <a:spcPts val="0"/>
                        </a:spcAft>
                        <a:buClrTx/>
                        <a:buSzTx/>
                        <a:buFontTx/>
                        <a:buNone/>
                        <a:tabLst/>
                        <a:defRPr/>
                      </a:pPr>
                      <a:r>
                        <a:rPr lang="en-US" altLang="ja-JP" sz="1000" dirty="0">
                          <a:solidFill>
                            <a:schemeClr val="tx1"/>
                          </a:solidFill>
                          <a:latin typeface="+mn-lt"/>
                          <a:ea typeface="+mn-ea"/>
                        </a:rPr>
                        <a:t>LT</a:t>
                      </a:r>
                      <a:r>
                        <a:rPr lang="ja-JP" altLang="en-US" sz="1000" dirty="0">
                          <a:solidFill>
                            <a:schemeClr val="tx1"/>
                          </a:solidFill>
                          <a:latin typeface="+mn-lt"/>
                          <a:ea typeface="+mn-ea"/>
                        </a:rPr>
                        <a:t>）可動率が高いほど、</a:t>
                      </a:r>
                      <a:r>
                        <a:rPr lang="en-US" altLang="ja-JP" sz="1000" dirty="0">
                          <a:solidFill>
                            <a:schemeClr val="tx1"/>
                          </a:solidFill>
                          <a:latin typeface="+mn-lt"/>
                          <a:ea typeface="+mn-ea"/>
                        </a:rPr>
                        <a:t>LT</a:t>
                      </a:r>
                      <a:r>
                        <a:rPr lang="ja-JP" altLang="en-US" sz="1000" dirty="0">
                          <a:solidFill>
                            <a:schemeClr val="tx1"/>
                          </a:solidFill>
                          <a:latin typeface="+mn-lt"/>
                          <a:ea typeface="+mn-ea"/>
                        </a:rPr>
                        <a:t>が短い</a:t>
                      </a:r>
                    </a:p>
                  </a:txBody>
                  <a:tcPr anchor="ctr">
                    <a:lnL w="12700" cmpd="sng">
                      <a:solidFill>
                        <a:sysClr val="window" lastClr="FFFFFF"/>
                      </a:solidFill>
                    </a:lnL>
                    <a:lnR w="12700" cmpd="sng">
                      <a:solidFill>
                        <a:sysClr val="window" lastClr="FFFFFF"/>
                      </a:solidFill>
                    </a:lnR>
                    <a:lnT w="381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extLst>
                  <a:ext uri="{0D108BD9-81ED-4DB2-BD59-A6C34878D82A}">
                    <a16:rowId xmlns:a16="http://schemas.microsoft.com/office/drawing/2014/main" xmlns="" val="1471081197"/>
                  </a:ext>
                </a:extLst>
              </a:tr>
              <a:tr h="919643">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lang="ja-JP" altLang="en-US" sz="1400" dirty="0">
                          <a:solidFill>
                            <a:srgbClr val="92D050"/>
                          </a:solidFill>
                        </a:rPr>
                        <a:t>❷</a:t>
                      </a:r>
                    </a:p>
                  </a:txBody>
                  <a:tcPr anchor="ctr" anchorCtr="1">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2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l"/>
                      <a:r>
                        <a:rPr lang="en-US" altLang="ja-JP" sz="1000" dirty="0">
                          <a:solidFill>
                            <a:schemeClr val="tx1"/>
                          </a:solidFill>
                          <a:latin typeface="+mn-lt"/>
                          <a:ea typeface="+mn-ea"/>
                        </a:rPr>
                        <a:t>B</a:t>
                      </a:r>
                      <a:r>
                        <a:rPr lang="ja-JP" altLang="en-US" sz="1000" dirty="0">
                          <a:solidFill>
                            <a:schemeClr val="tx1"/>
                          </a:solidFill>
                          <a:latin typeface="+mn-lt"/>
                          <a:ea typeface="+mn-ea"/>
                        </a:rPr>
                        <a:t>と</a:t>
                      </a:r>
                      <a:r>
                        <a:rPr lang="en-US" altLang="ja-JP" sz="1000" dirty="0">
                          <a:solidFill>
                            <a:schemeClr val="tx1"/>
                          </a:solidFill>
                          <a:latin typeface="+mn-lt"/>
                          <a:ea typeface="+mn-ea"/>
                        </a:rPr>
                        <a:t>C</a:t>
                      </a:r>
                      <a:r>
                        <a:rPr lang="ja-JP" altLang="en-US" sz="1000" dirty="0">
                          <a:solidFill>
                            <a:schemeClr val="tx1"/>
                          </a:solidFill>
                          <a:latin typeface="+mn-lt"/>
                          <a:ea typeface="+mn-ea"/>
                        </a:rPr>
                        <a:t>は強い相関がある。</a:t>
                      </a: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20000"/>
                      </a:srgbClr>
                    </a:solidFill>
                  </a:tcPr>
                </a:tc>
                <a:extLst>
                  <a:ext uri="{0D108BD9-81ED-4DB2-BD59-A6C34878D82A}">
                    <a16:rowId xmlns:a16="http://schemas.microsoft.com/office/drawing/2014/main" xmlns="" val="586728244"/>
                  </a:ext>
                </a:extLst>
              </a:tr>
              <a:tr h="919643">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kumimoji="1" lang="ja-JP" altLang="en-US" sz="1400" dirty="0">
                          <a:solidFill>
                            <a:srgbClr val="92D050"/>
                          </a:solidFill>
                        </a:rPr>
                        <a:t>➌</a:t>
                      </a:r>
                    </a:p>
                  </a:txBody>
                  <a:tcPr anchor="ctr" anchorCtr="1">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l"/>
                      <a:endParaRPr kumimoji="1" lang="ja-JP" altLang="en-US" sz="1000" dirty="0">
                        <a:solidFill>
                          <a:schemeClr val="tx1"/>
                        </a:solidFill>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extLst>
                  <a:ext uri="{0D108BD9-81ED-4DB2-BD59-A6C34878D82A}">
                    <a16:rowId xmlns:a16="http://schemas.microsoft.com/office/drawing/2014/main" xmlns="" val="1718002827"/>
                  </a:ext>
                </a:extLst>
              </a:tr>
              <a:tr h="919643">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kumimoji="1" lang="ja-JP" altLang="en-US" sz="1400" dirty="0">
                          <a:solidFill>
                            <a:srgbClr val="92D050"/>
                          </a:solidFill>
                        </a:rPr>
                        <a:t>❹</a:t>
                      </a:r>
                    </a:p>
                  </a:txBody>
                  <a:tcPr anchor="ctr" anchorCtr="1">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2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l"/>
                      <a:endParaRPr kumimoji="1" lang="ja-JP" altLang="en-US" sz="1000" dirty="0">
                        <a:solidFill>
                          <a:schemeClr val="tx1"/>
                        </a:solidFill>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20000"/>
                      </a:srgbClr>
                    </a:solidFill>
                  </a:tcPr>
                </a:tc>
                <a:extLst>
                  <a:ext uri="{0D108BD9-81ED-4DB2-BD59-A6C34878D82A}">
                    <a16:rowId xmlns:a16="http://schemas.microsoft.com/office/drawing/2014/main" xmlns="" val="2426201180"/>
                  </a:ext>
                </a:extLst>
              </a:tr>
              <a:tr h="919643">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kumimoji="1" lang="ja-JP" altLang="en-US" sz="1400" dirty="0">
                          <a:solidFill>
                            <a:srgbClr val="92D050"/>
                          </a:solidFill>
                        </a:rPr>
                        <a:t>❺</a:t>
                      </a:r>
                    </a:p>
                  </a:txBody>
                  <a:tcPr anchor="ctr" anchorCtr="1">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l"/>
                      <a:endParaRPr kumimoji="1" lang="ja-JP" altLang="en-US" sz="1000" dirty="0">
                        <a:solidFill>
                          <a:schemeClr val="tx1"/>
                        </a:solidFill>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extLst>
                  <a:ext uri="{0D108BD9-81ED-4DB2-BD59-A6C34878D82A}">
                    <a16:rowId xmlns:a16="http://schemas.microsoft.com/office/drawing/2014/main" xmlns="" val="934477899"/>
                  </a:ext>
                </a:extLst>
              </a:tr>
              <a:tr h="919643">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kumimoji="1" lang="ja-JP" altLang="en-US" sz="1400" dirty="0">
                          <a:solidFill>
                            <a:srgbClr val="92D050"/>
                          </a:solidFill>
                        </a:rPr>
                        <a:t>❻</a:t>
                      </a:r>
                    </a:p>
                  </a:txBody>
                  <a:tcPr anchor="ctr" anchorCtr="1">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2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marL="0" marR="0" lvl="0" indent="0" algn="l" defTabSz="1125444" rtl="0" eaLnBrk="1" fontAlgn="auto" latinLnBrk="0" hangingPunct="1">
                        <a:lnSpc>
                          <a:spcPct val="100000"/>
                        </a:lnSpc>
                        <a:spcBef>
                          <a:spcPts val="0"/>
                        </a:spcBef>
                        <a:spcAft>
                          <a:spcPts val="0"/>
                        </a:spcAft>
                        <a:buClrTx/>
                        <a:buSzTx/>
                        <a:buFontTx/>
                        <a:buNone/>
                        <a:tabLst/>
                        <a:defRPr/>
                      </a:pPr>
                      <a:endParaRPr lang="ja-JP" altLang="en-US" sz="1000" dirty="0">
                        <a:solidFill>
                          <a:schemeClr val="tx1"/>
                        </a:solidFill>
                        <a:latin typeface="+mn-lt"/>
                        <a:ea typeface="+mn-ea"/>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20000"/>
                      </a:srgbClr>
                    </a:solidFill>
                  </a:tcPr>
                </a:tc>
                <a:extLst>
                  <a:ext uri="{0D108BD9-81ED-4DB2-BD59-A6C34878D82A}">
                    <a16:rowId xmlns:a16="http://schemas.microsoft.com/office/drawing/2014/main" xmlns="" val="2051533907"/>
                  </a:ext>
                </a:extLst>
              </a:tr>
              <a:tr h="919643">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ctr"/>
                      <a:r>
                        <a:rPr kumimoji="1" lang="ja-JP" altLang="en-US" sz="1400" dirty="0">
                          <a:solidFill>
                            <a:srgbClr val="92D050"/>
                          </a:solidFill>
                        </a:rPr>
                        <a:t>❼</a:t>
                      </a:r>
                    </a:p>
                  </a:txBody>
                  <a:tcPr anchor="ctr" anchorCtr="1">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tc>
                  <a:txBody>
                    <a:bodyPr/>
                    <a:lstStyle>
                      <a:lvl1pPr marL="0" algn="l" defTabSz="914400" rtl="0" eaLnBrk="1" latinLnBrk="0" hangingPunct="1">
                        <a:defRPr kumimoji="1" sz="1800" kern="1200">
                          <a:solidFill>
                            <a:schemeClr val="dk1"/>
                          </a:solidFill>
                          <a:latin typeface="Segoe UI"/>
                          <a:ea typeface="メイリオ"/>
                        </a:defRPr>
                      </a:lvl1pPr>
                      <a:lvl2pPr marL="457200" algn="l" defTabSz="914400" rtl="0" eaLnBrk="1" latinLnBrk="0" hangingPunct="1">
                        <a:defRPr kumimoji="1" sz="1800" kern="1200">
                          <a:solidFill>
                            <a:schemeClr val="dk1"/>
                          </a:solidFill>
                          <a:latin typeface="Segoe UI"/>
                          <a:ea typeface="メイリオ"/>
                        </a:defRPr>
                      </a:lvl2pPr>
                      <a:lvl3pPr marL="914400" algn="l" defTabSz="914400" rtl="0" eaLnBrk="1" latinLnBrk="0" hangingPunct="1">
                        <a:defRPr kumimoji="1" sz="1800" kern="1200">
                          <a:solidFill>
                            <a:schemeClr val="dk1"/>
                          </a:solidFill>
                          <a:latin typeface="Segoe UI"/>
                          <a:ea typeface="メイリオ"/>
                        </a:defRPr>
                      </a:lvl3pPr>
                      <a:lvl4pPr marL="1371600" algn="l" defTabSz="914400" rtl="0" eaLnBrk="1" latinLnBrk="0" hangingPunct="1">
                        <a:defRPr kumimoji="1" sz="1800" kern="1200">
                          <a:solidFill>
                            <a:schemeClr val="dk1"/>
                          </a:solidFill>
                          <a:latin typeface="Segoe UI"/>
                          <a:ea typeface="メイリオ"/>
                        </a:defRPr>
                      </a:lvl4pPr>
                      <a:lvl5pPr marL="1828800" algn="l" defTabSz="914400" rtl="0" eaLnBrk="1" latinLnBrk="0" hangingPunct="1">
                        <a:defRPr kumimoji="1" sz="1800" kern="1200">
                          <a:solidFill>
                            <a:schemeClr val="dk1"/>
                          </a:solidFill>
                          <a:latin typeface="Segoe UI"/>
                          <a:ea typeface="メイリオ"/>
                        </a:defRPr>
                      </a:lvl5pPr>
                      <a:lvl6pPr marL="2286000" algn="l" defTabSz="914400" rtl="0" eaLnBrk="1" latinLnBrk="0" hangingPunct="1">
                        <a:defRPr kumimoji="1" sz="1800" kern="1200">
                          <a:solidFill>
                            <a:schemeClr val="dk1"/>
                          </a:solidFill>
                          <a:latin typeface="Segoe UI"/>
                          <a:ea typeface="メイリオ"/>
                        </a:defRPr>
                      </a:lvl6pPr>
                      <a:lvl7pPr marL="2743200" algn="l" defTabSz="914400" rtl="0" eaLnBrk="1" latinLnBrk="0" hangingPunct="1">
                        <a:defRPr kumimoji="1" sz="1800" kern="1200">
                          <a:solidFill>
                            <a:schemeClr val="dk1"/>
                          </a:solidFill>
                          <a:latin typeface="Segoe UI"/>
                          <a:ea typeface="メイリオ"/>
                        </a:defRPr>
                      </a:lvl7pPr>
                      <a:lvl8pPr marL="3200400" algn="l" defTabSz="914400" rtl="0" eaLnBrk="1" latinLnBrk="0" hangingPunct="1">
                        <a:defRPr kumimoji="1" sz="1800" kern="1200">
                          <a:solidFill>
                            <a:schemeClr val="dk1"/>
                          </a:solidFill>
                          <a:latin typeface="Segoe UI"/>
                          <a:ea typeface="メイリオ"/>
                        </a:defRPr>
                      </a:lvl8pPr>
                      <a:lvl9pPr marL="3657600" algn="l" defTabSz="914400" rtl="0" eaLnBrk="1" latinLnBrk="0" hangingPunct="1">
                        <a:defRPr kumimoji="1" sz="1800" kern="1200">
                          <a:solidFill>
                            <a:schemeClr val="dk1"/>
                          </a:solidFill>
                          <a:latin typeface="Segoe UI"/>
                          <a:ea typeface="メイリオ"/>
                        </a:defRPr>
                      </a:lvl9pPr>
                    </a:lstStyle>
                    <a:p>
                      <a:pPr algn="l"/>
                      <a:endParaRPr lang="en-US" altLang="ja-JP" sz="1000" dirty="0">
                        <a:solidFill>
                          <a:schemeClr val="tx1"/>
                        </a:solidFill>
                        <a:latin typeface="+mn-lt"/>
                        <a:ea typeface="+mn-ea"/>
                      </a:endParaRPr>
                    </a:p>
                  </a:txBody>
                  <a:tcPr anchor="ctr">
                    <a:lnL w="12700" cmpd="sng">
                      <a:solidFill>
                        <a:sysClr val="window" lastClr="FFFFFF"/>
                      </a:solidFill>
                    </a:lnL>
                    <a:lnR w="12700" cmpd="sng">
                      <a:solidFill>
                        <a:sysClr val="window" lastClr="FFFFFF"/>
                      </a:solidFill>
                    </a:lnR>
                    <a:lnT w="12700" cmpd="sng">
                      <a:solidFill>
                        <a:sysClr val="window" lastClr="FFFFFF"/>
                      </a:solidFill>
                    </a:lnT>
                    <a:lnB w="12700" cmpd="sng">
                      <a:solidFill>
                        <a:sysClr val="window" lastClr="FFFFFF"/>
                      </a:solidFill>
                    </a:lnB>
                    <a:lnTlToBr w="12700" cmpd="sng">
                      <a:noFill/>
                      <a:prstDash val="solid"/>
                    </a:lnTlToBr>
                    <a:lnBlToTr w="12700" cmpd="sng">
                      <a:noFill/>
                      <a:prstDash val="solid"/>
                    </a:lnBlToTr>
                    <a:solidFill>
                      <a:srgbClr val="323C99">
                        <a:tint val="40000"/>
                      </a:srgbClr>
                    </a:solidFill>
                  </a:tcPr>
                </a:tc>
                <a:extLst>
                  <a:ext uri="{0D108BD9-81ED-4DB2-BD59-A6C34878D82A}">
                    <a16:rowId xmlns:a16="http://schemas.microsoft.com/office/drawing/2014/main" xmlns="" val="371539265"/>
                  </a:ext>
                </a:extLst>
              </a:tr>
            </a:tbl>
          </a:graphicData>
        </a:graphic>
      </p:graphicFrame>
      <p:sp>
        <p:nvSpPr>
          <p:cNvPr id="8" name="テキスト ボックス 7">
            <a:extLst>
              <a:ext uri="{FF2B5EF4-FFF2-40B4-BE49-F238E27FC236}">
                <a16:creationId xmlns:a16="http://schemas.microsoft.com/office/drawing/2014/main" xmlns="" id="{C3941473-9769-4295-BB29-BF7E439EEDA7}"/>
              </a:ext>
            </a:extLst>
          </p:cNvPr>
          <p:cNvSpPr txBox="1"/>
          <p:nvPr/>
        </p:nvSpPr>
        <p:spPr>
          <a:xfrm>
            <a:off x="2416259" y="-1477328"/>
            <a:ext cx="8290192" cy="1477328"/>
          </a:xfrm>
          <a:prstGeom prst="rect">
            <a:avLst/>
          </a:prstGeom>
          <a:noFill/>
        </p:spPr>
        <p:txBody>
          <a:bodyPr wrap="square">
            <a:spAutoFit/>
          </a:bodyPr>
          <a:lstStyle/>
          <a:p>
            <a:r>
              <a:rPr lang="ja-JP" altLang="en-US" dirty="0"/>
              <a:t>向こうは雰囲気になっているか</a:t>
            </a:r>
          </a:p>
          <a:p>
            <a:r>
              <a:rPr lang="ja-JP" altLang="en-US" dirty="0"/>
              <a:t>答えを持っているのか</a:t>
            </a:r>
          </a:p>
          <a:p>
            <a:r>
              <a:rPr lang="ja-JP" altLang="en-US" dirty="0"/>
              <a:t>解釈間違いのある、</a:t>
            </a:r>
            <a:r>
              <a:rPr lang="en-US" altLang="ja-JP" dirty="0"/>
              <a:t>DS</a:t>
            </a:r>
            <a:r>
              <a:rPr lang="ja-JP" altLang="en-US" dirty="0"/>
              <a:t>部の違い</a:t>
            </a:r>
          </a:p>
          <a:p>
            <a:r>
              <a:rPr lang="ja-JP" altLang="en-US" dirty="0"/>
              <a:t>実現したいことｇ当初のイメージと違うのであれば</a:t>
            </a:r>
          </a:p>
          <a:p>
            <a:r>
              <a:rPr lang="ja-JP" altLang="en-US" dirty="0"/>
              <a:t>違う話になるのであれば</a:t>
            </a:r>
          </a:p>
        </p:txBody>
      </p:sp>
      <p:pic>
        <p:nvPicPr>
          <p:cNvPr id="7" name="図 6" descr="kari2.png"/>
          <p:cNvPicPr>
            <a:picLocks noChangeAspect="1"/>
          </p:cNvPicPr>
          <p:nvPr/>
        </p:nvPicPr>
        <p:blipFill rotWithShape="1">
          <a:blip r:embed="rId2" cstate="print">
            <a:extLst>
              <a:ext uri="{28A0092B-C50C-407E-A947-70E740481C1C}">
                <a14:useLocalDpi xmlns:a14="http://schemas.microsoft.com/office/drawing/2010/main" val="0"/>
              </a:ext>
            </a:extLst>
          </a:blip>
          <a:srcRect l="10638" t="11064" r="8936" b="10846"/>
          <a:stretch/>
        </p:blipFill>
        <p:spPr>
          <a:xfrm>
            <a:off x="0" y="1153341"/>
            <a:ext cx="5517602" cy="5255732"/>
          </a:xfrm>
          <a:prstGeom prst="rect">
            <a:avLst/>
          </a:prstGeom>
        </p:spPr>
      </p:pic>
      <p:pic>
        <p:nvPicPr>
          <p:cNvPr id="11" name="図 10" descr="スクリーンショット 2023-11-14 8.45.1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84022" y="1071461"/>
            <a:ext cx="6107977" cy="5512803"/>
          </a:xfrm>
          <a:prstGeom prst="rect">
            <a:avLst/>
          </a:prstGeom>
        </p:spPr>
      </p:pic>
    </p:spTree>
    <p:extLst>
      <p:ext uri="{BB962C8B-B14F-4D97-AF65-F5344CB8AC3E}">
        <p14:creationId xmlns:p14="http://schemas.microsoft.com/office/powerpoint/2010/main" val="270054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0AB71700-06E5-4594-BC51-F83B5C094A28}"/>
              </a:ext>
            </a:extLst>
          </p:cNvPr>
          <p:cNvSpPr>
            <a:spLocks noGrp="1"/>
          </p:cNvSpPr>
          <p:nvPr>
            <p:ph type="body" sz="quarter" idx="18"/>
          </p:nvPr>
        </p:nvSpPr>
        <p:spPr/>
        <p:txBody>
          <a:bodyPr/>
          <a:lstStyle/>
          <a:p>
            <a:r>
              <a:rPr kumimoji="1" lang="ja-JP" altLang="en-US" dirty="0" smtClean="0"/>
              <a:t>モデルを構築してみます</a:t>
            </a:r>
            <a:endParaRPr kumimoji="1" lang="ja-JP" altLang="en-US" dirty="0"/>
          </a:p>
        </p:txBody>
      </p:sp>
      <p:sp>
        <p:nvSpPr>
          <p:cNvPr id="3" name="テキスト プレースホルダー 2">
            <a:extLst>
              <a:ext uri="{FF2B5EF4-FFF2-40B4-BE49-F238E27FC236}">
                <a16:creationId xmlns:a16="http://schemas.microsoft.com/office/drawing/2014/main" xmlns="" id="{CCD9FF08-6E7F-40DF-AF8C-CE61B9E8AFCC}"/>
              </a:ext>
            </a:extLst>
          </p:cNvPr>
          <p:cNvSpPr>
            <a:spLocks noGrp="1"/>
          </p:cNvSpPr>
          <p:nvPr>
            <p:ph type="body" sz="quarter" idx="20"/>
          </p:nvPr>
        </p:nvSpPr>
        <p:spPr/>
        <p:txBody>
          <a:bodyPr/>
          <a:lstStyle/>
          <a:p>
            <a:r>
              <a:rPr lang="ja-JP" altLang="en-US" sz="2000" dirty="0" smtClean="0"/>
              <a:t>今後の進め方</a:t>
            </a:r>
            <a:endParaRPr kumimoji="1" lang="ja-JP" altLang="en-US" sz="2000" dirty="0"/>
          </a:p>
        </p:txBody>
      </p:sp>
      <p:sp>
        <p:nvSpPr>
          <p:cNvPr id="4" name="日付プレースホルダー 3">
            <a:extLst>
              <a:ext uri="{FF2B5EF4-FFF2-40B4-BE49-F238E27FC236}">
                <a16:creationId xmlns:a16="http://schemas.microsoft.com/office/drawing/2014/main" xmlns="" id="{0FD276E1-73DF-4076-8019-C0873C963037}"/>
              </a:ext>
            </a:extLst>
          </p:cNvPr>
          <p:cNvSpPr>
            <a:spLocks noGrp="1"/>
          </p:cNvSpPr>
          <p:nvPr>
            <p:ph type="dt" sz="half" idx="19"/>
          </p:nvPr>
        </p:nvSpPr>
        <p:spPr/>
        <p:txBody>
          <a:bodyPr/>
          <a:lstStyle/>
          <a:p>
            <a:fld id="{FCAFAC13-DB77-42F2-BE26-45BA5532FD50}" type="datetime4">
              <a:rPr lang="en-US" altLang="ja-JP" smtClean="0"/>
              <a:pPr/>
              <a:t>2023年 11月 14日 </a:t>
            </a:fld>
            <a:endParaRPr lang="en-US" dirty="0"/>
          </a:p>
        </p:txBody>
      </p:sp>
    </p:spTree>
    <p:extLst>
      <p:ext uri="{BB962C8B-B14F-4D97-AF65-F5344CB8AC3E}">
        <p14:creationId xmlns:p14="http://schemas.microsoft.com/office/powerpoint/2010/main" val="773109363"/>
      </p:ext>
    </p:extLst>
  </p:cSld>
  <p:clrMapOvr>
    <a:masterClrMapping/>
  </p:clrMapOvr>
</p:sld>
</file>

<file path=ppt/theme/theme1.xml><?xml version="1.0" encoding="utf-8"?>
<a:theme xmlns:a="http://schemas.openxmlformats.org/drawingml/2006/main" name="アイシンwide">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アイシンwide" id="{9719132A-AE96-4650-9969-4ACCCCDBC9C1}" vid="{AC6CE65C-E27A-4279-9449-0AF11FFDAE82}"/>
    </a:ext>
  </a:extLst>
</a:theme>
</file>

<file path=ppt/theme/theme2.xml><?xml version="1.0" encoding="utf-8"?>
<a:theme xmlns:a="http://schemas.openxmlformats.org/drawingml/2006/main" name="最終頁">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AISINフォーマット_wide.potx" id="{E6ED6B68-B8AB-4240-B5BF-953200F140CE}" vid="{8E07004A-0D74-49DA-BAAA-7DE141297473}"/>
    </a:ext>
  </a:extLst>
</a:theme>
</file>

<file path=ppt/theme/theme3.xml><?xml version="1.0" encoding="utf-8"?>
<a:theme xmlns:a="http://schemas.openxmlformats.org/drawingml/2006/main" name="内容">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AISINフォーマット_wide.potx" id="{E6ED6B68-B8AB-4240-B5BF-953200F140CE}" vid="{4B783BF8-DEA1-4518-93B8-7E4A5AC19B3A}"/>
    </a:ext>
  </a:extLst>
</a:theme>
</file>

<file path=ppt/theme/theme4.xml><?xml version="1.0" encoding="utf-8"?>
<a:theme xmlns:a="http://schemas.openxmlformats.org/drawingml/2006/main" name="内容［関係社外秘］">
  <a:themeElements>
    <a:clrScheme name="AISIN">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4BBCFF"/>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A4(AISIN)_関係社外秘.pptx" id="{0E61A696-DCC7-41FA-B91C-DE2E6FD3D105}" vid="{88604F16-AB26-4E05-98EE-030EE2A46DF3}"/>
    </a:ext>
  </a:extLst>
</a:theme>
</file>

<file path=ppt/theme/theme5.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5624</TotalTime>
  <Words>1375</Words>
  <Application>Microsoft Macintosh PowerPoint</Application>
  <PresentationFormat>ユーザー設定</PresentationFormat>
  <Paragraphs>159</Paragraphs>
  <Slides>13</Slides>
  <Notes>0</Notes>
  <HiddenSlides>0</HiddenSlides>
  <MMClips>0</MMClips>
  <ScaleCrop>false</ScaleCrop>
  <HeadingPairs>
    <vt:vector size="4" baseType="variant">
      <vt:variant>
        <vt:lpstr>テーマ</vt:lpstr>
      </vt:variant>
      <vt:variant>
        <vt:i4>4</vt:i4>
      </vt:variant>
      <vt:variant>
        <vt:lpstr>スライド タイトル</vt:lpstr>
      </vt:variant>
      <vt:variant>
        <vt:i4>13</vt:i4>
      </vt:variant>
    </vt:vector>
  </HeadingPairs>
  <TitlesOfParts>
    <vt:vector size="17" baseType="lpstr">
      <vt:lpstr>アイシンwide</vt:lpstr>
      <vt:lpstr>最終頁</vt:lpstr>
      <vt:lpstr>内容</vt:lpstr>
      <vt:lpstr>内容［関係社外秘］</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アイシン精機</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Toyomaru Koji／豊丸　弘爾／AI</dc:creator>
  <cp:lastModifiedBy>sasaoka</cp:lastModifiedBy>
  <cp:revision>320</cp:revision>
  <dcterms:created xsi:type="dcterms:W3CDTF">2022-01-19T01:36:44Z</dcterms:created>
  <dcterms:modified xsi:type="dcterms:W3CDTF">2023-11-13T23:56:47Z</dcterms:modified>
</cp:coreProperties>
</file>

<file path=docProps/thumbnail.jpeg>
</file>